
<file path=[Content_Types].xml><?xml version="1.0" encoding="utf-8"?>
<Types xmlns="http://schemas.openxmlformats.org/package/2006/content-types">
  <Default Extension="mp3" ContentType="audio/mpeg"/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65" r:id="rId5"/>
    <p:sldId id="280" r:id="rId6"/>
    <p:sldId id="281" r:id="rId7"/>
    <p:sldId id="282" r:id="rId8"/>
    <p:sldId id="283" r:id="rId9"/>
    <p:sldId id="266" r:id="rId10"/>
    <p:sldId id="268" r:id="rId11"/>
    <p:sldId id="269" r:id="rId12"/>
    <p:sldId id="267" r:id="rId13"/>
    <p:sldId id="259" r:id="rId14"/>
    <p:sldId id="260" r:id="rId15"/>
    <p:sldId id="270" r:id="rId16"/>
    <p:sldId id="284" r:id="rId17"/>
    <p:sldId id="261" r:id="rId18"/>
    <p:sldId id="271" r:id="rId19"/>
    <p:sldId id="272" r:id="rId20"/>
    <p:sldId id="273" r:id="rId21"/>
    <p:sldId id="274" r:id="rId22"/>
    <p:sldId id="276" r:id="rId23"/>
    <p:sldId id="275" r:id="rId24"/>
    <p:sldId id="277" r:id="rId25"/>
    <p:sldId id="279" r:id="rId26"/>
    <p:sldId id="285" r:id="rId27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>
    <p:kiosk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36542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670" autoAdjust="0"/>
    <p:restoredTop sz="94660"/>
  </p:normalViewPr>
  <p:slideViewPr>
    <p:cSldViewPr snapToGrid="0">
      <p:cViewPr varScale="1">
        <p:scale>
          <a:sx n="76" d="100"/>
          <a:sy n="76" d="100"/>
        </p:scale>
        <p:origin x="1422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0CD1EC-822F-4793-BE44-98027EB0FCB8}" type="datetimeFigureOut">
              <a:rPr lang="en-US"/>
              <a:pPr>
                <a:defRPr/>
              </a:pPr>
              <a:t>10/8/2014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CEBF77C-4ACB-480A-8858-1269D179438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740220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A089AF-A02A-4E30-AB6D-2F8FF4CD9E20}" type="datetimeFigureOut">
              <a:rPr lang="en-US"/>
              <a:pPr>
                <a:defRPr/>
              </a:pPr>
              <a:t>10/8/2014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9579D96-4023-4C69-83CF-D1E67DA482D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664038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3DD1B0-4755-4737-8204-8FB1E431B372}" type="datetimeFigureOut">
              <a:rPr lang="en-US"/>
              <a:pPr>
                <a:defRPr/>
              </a:pPr>
              <a:t>10/8/2014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AAD936-C5C4-4181-83B4-0C1C695DB60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190340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2D43DB-0151-4944-8F80-DC698916963B}" type="datetimeFigureOut">
              <a:rPr lang="en-US"/>
              <a:pPr>
                <a:defRPr/>
              </a:pPr>
              <a:t>10/8/2014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849E27-E78D-44FB-8ABA-1DBCFBE06AC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61613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B4C21F-FEE7-485B-9AF5-9A50DAC3CC6C}" type="datetimeFigureOut">
              <a:rPr lang="en-US"/>
              <a:pPr>
                <a:defRPr/>
              </a:pPr>
              <a:t>10/8/2014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6AAE54C-03DA-4BDA-87D3-C58E06A725A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550094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798B92-871B-4428-A93E-A480D5BA50EA}" type="datetimeFigureOut">
              <a:rPr lang="en-US"/>
              <a:pPr>
                <a:defRPr/>
              </a:pPr>
              <a:t>10/8/2014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8F6D22-0E0C-48F6-AD72-00D8CD99D69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668048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CAF46C-047E-48CE-BC5B-8CEE9C76B4CB}" type="datetimeFigureOut">
              <a:rPr lang="en-US"/>
              <a:pPr>
                <a:defRPr/>
              </a:pPr>
              <a:t>10/8/2014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06D679-88F7-412C-84A2-406AC940B9F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73530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B41865-0575-4FB9-97F8-E259C278B2ED}" type="datetimeFigureOut">
              <a:rPr lang="en-US"/>
              <a:pPr>
                <a:defRPr/>
              </a:pPr>
              <a:t>10/8/2014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8E4037-A826-4382-96FA-8DCAAE5E5BD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770702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F31935-90BE-4F62-82E4-3B6544E91601}" type="datetimeFigureOut">
              <a:rPr lang="en-US"/>
              <a:pPr>
                <a:defRPr/>
              </a:pPr>
              <a:t>10/8/2014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EF9FC0-816D-4AB9-AC14-32561F0DE26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904056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122329-2235-4C45-9A6A-F51E46A9FD4E}" type="datetimeFigureOut">
              <a:rPr lang="en-US"/>
              <a:pPr>
                <a:defRPr/>
              </a:pPr>
              <a:t>10/8/2014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6E29F37-C2B0-4B85-89A5-869FC539482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106416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348FE9-129B-4BA0-941E-BAC0B9CA108A}" type="datetimeFigureOut">
              <a:rPr lang="en-US"/>
              <a:pPr>
                <a:defRPr/>
              </a:pPr>
              <a:t>10/8/2014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A03231-5F21-4E97-BC97-F2F7125C0E9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34462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649A3F"/>
            </a:gs>
            <a:gs pos="999">
              <a:srgbClr val="000000"/>
            </a:gs>
            <a:gs pos="50999">
              <a:srgbClr val="548235"/>
            </a:gs>
            <a:gs pos="100000">
              <a:srgbClr val="548235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DE623A2-AC87-4C7B-88D6-642C04B2ED63}" type="datetimeFigureOut">
              <a:rPr lang="en-US"/>
              <a:pPr>
                <a:defRPr/>
              </a:pPr>
              <a:t>10/8/2014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93665868-8667-43EF-8C67-C1D964E04720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1.m4a"/><Relationship Id="rId7" Type="http://schemas.openxmlformats.org/officeDocument/2006/relationships/image" Target="../media/image1.jpeg"/><Relationship Id="rId2" Type="http://schemas.microsoft.com/office/2007/relationships/media" Target="../media/media1.m4a"/><Relationship Id="rId1" Type="http://schemas.openxmlformats.org/officeDocument/2006/relationships/audio" Target="NULL" TargetMode="External"/><Relationship Id="rId6" Type="http://schemas.openxmlformats.org/officeDocument/2006/relationships/slideLayout" Target="../slideLayouts/slideLayout1.xml"/><Relationship Id="rId5" Type="http://schemas.openxmlformats.org/officeDocument/2006/relationships/audio" Target="../media/media2.mp3"/><Relationship Id="rId4" Type="http://schemas.microsoft.com/office/2007/relationships/media" Target="../media/media2.mp3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1.xml"/><Relationship Id="rId1" Type="http://schemas.openxmlformats.org/officeDocument/2006/relationships/audio" Target="NULL" TargetMode="External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1.xml"/><Relationship Id="rId1" Type="http://schemas.openxmlformats.org/officeDocument/2006/relationships/audio" Target="NULL" TargetMode="Externa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1.xml"/><Relationship Id="rId1" Type="http://schemas.openxmlformats.org/officeDocument/2006/relationships/audio" Target="NULL" TargetMode="External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NULL" TargetMode="External"/><Relationship Id="rId1" Type="http://schemas.openxmlformats.org/officeDocument/2006/relationships/tags" Target="../tags/tag4.xml"/><Relationship Id="rId6" Type="http://schemas.openxmlformats.org/officeDocument/2006/relationships/image" Target="../media/image2.png"/><Relationship Id="rId5" Type="http://schemas.openxmlformats.org/officeDocument/2006/relationships/image" Target="../media/image10.jpeg"/><Relationship Id="rId4" Type="http://schemas.openxmlformats.org/officeDocument/2006/relationships/image" Target="../media/image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NULL" TargetMode="External"/><Relationship Id="rId1" Type="http://schemas.openxmlformats.org/officeDocument/2006/relationships/tags" Target="../tags/tag5.xml"/><Relationship Id="rId6" Type="http://schemas.openxmlformats.org/officeDocument/2006/relationships/image" Target="../media/image2.png"/><Relationship Id="rId5" Type="http://schemas.openxmlformats.org/officeDocument/2006/relationships/image" Target="../media/image10.jpeg"/><Relationship Id="rId4" Type="http://schemas.openxmlformats.org/officeDocument/2006/relationships/image" Target="../media/image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1.xml"/><Relationship Id="rId1" Type="http://schemas.openxmlformats.org/officeDocument/2006/relationships/audio" Target="NULL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1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3.png"/><Relationship Id="rId12" Type="http://schemas.openxmlformats.org/officeDocument/2006/relationships/image" Target="../media/image18.jpeg"/><Relationship Id="rId2" Type="http://schemas.openxmlformats.org/officeDocument/2006/relationships/audio" Target="NULL" TargetMode="External"/><Relationship Id="rId1" Type="http://schemas.openxmlformats.org/officeDocument/2006/relationships/tags" Target="../tags/tag6.xml"/><Relationship Id="rId6" Type="http://schemas.openxmlformats.org/officeDocument/2006/relationships/image" Target="../media/image12.png"/><Relationship Id="rId11" Type="http://schemas.openxmlformats.org/officeDocument/2006/relationships/image" Target="../media/image17.jpeg"/><Relationship Id="rId5" Type="http://schemas.openxmlformats.org/officeDocument/2006/relationships/image" Target="../media/image10.jpeg"/><Relationship Id="rId10" Type="http://schemas.openxmlformats.org/officeDocument/2006/relationships/image" Target="../media/image16.png"/><Relationship Id="rId4" Type="http://schemas.openxmlformats.org/officeDocument/2006/relationships/image" Target="../media/image3.jpeg"/><Relationship Id="rId9" Type="http://schemas.openxmlformats.org/officeDocument/2006/relationships/image" Target="../media/image1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NULL" TargetMode="External"/><Relationship Id="rId1" Type="http://schemas.openxmlformats.org/officeDocument/2006/relationships/tags" Target="../tags/tag7.xml"/><Relationship Id="rId6" Type="http://schemas.openxmlformats.org/officeDocument/2006/relationships/image" Target="../media/image2.png"/><Relationship Id="rId5" Type="http://schemas.openxmlformats.org/officeDocument/2006/relationships/image" Target="../media/image10.jpeg"/><Relationship Id="rId4" Type="http://schemas.openxmlformats.org/officeDocument/2006/relationships/image" Target="../media/image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NULL" TargetMode="External"/><Relationship Id="rId1" Type="http://schemas.openxmlformats.org/officeDocument/2006/relationships/tags" Target="../tags/tag8.xml"/><Relationship Id="rId6" Type="http://schemas.openxmlformats.org/officeDocument/2006/relationships/image" Target="../media/image2.png"/><Relationship Id="rId5" Type="http://schemas.openxmlformats.org/officeDocument/2006/relationships/image" Target="../media/image19.jpeg"/><Relationship Id="rId4" Type="http://schemas.openxmlformats.org/officeDocument/2006/relationships/image" Target="../media/image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NULL" TargetMode="External"/><Relationship Id="rId1" Type="http://schemas.openxmlformats.org/officeDocument/2006/relationships/tags" Target="../tags/tag9.xml"/><Relationship Id="rId6" Type="http://schemas.openxmlformats.org/officeDocument/2006/relationships/image" Target="../media/image2.png"/><Relationship Id="rId5" Type="http://schemas.openxmlformats.org/officeDocument/2006/relationships/image" Target="../media/image10.jpeg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1.xml"/><Relationship Id="rId1" Type="http://schemas.openxmlformats.org/officeDocument/2006/relationships/audio" Target="NULL" TargetMode="Externa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NULL" TargetMode="External"/><Relationship Id="rId1" Type="http://schemas.openxmlformats.org/officeDocument/2006/relationships/tags" Target="../tags/tag10.xml"/><Relationship Id="rId6" Type="http://schemas.openxmlformats.org/officeDocument/2006/relationships/image" Target="../media/image2.png"/><Relationship Id="rId5" Type="http://schemas.openxmlformats.org/officeDocument/2006/relationships/image" Target="../media/image19.jpeg"/><Relationship Id="rId4" Type="http://schemas.openxmlformats.org/officeDocument/2006/relationships/image" Target="../media/image3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1.jpeg"/><Relationship Id="rId2" Type="http://schemas.openxmlformats.org/officeDocument/2006/relationships/audio" Target="NULL" TargetMode="External"/><Relationship Id="rId1" Type="http://schemas.openxmlformats.org/officeDocument/2006/relationships/tags" Target="../tags/tag11.xml"/><Relationship Id="rId6" Type="http://schemas.openxmlformats.org/officeDocument/2006/relationships/image" Target="../media/image20.jpeg"/><Relationship Id="rId5" Type="http://schemas.openxmlformats.org/officeDocument/2006/relationships/image" Target="../media/image10.jpeg"/><Relationship Id="rId10" Type="http://schemas.openxmlformats.org/officeDocument/2006/relationships/image" Target="../media/image2.png"/><Relationship Id="rId4" Type="http://schemas.openxmlformats.org/officeDocument/2006/relationships/image" Target="../media/image3.jpeg"/><Relationship Id="rId9" Type="http://schemas.openxmlformats.org/officeDocument/2006/relationships/image" Target="../media/image2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1.xml"/><Relationship Id="rId1" Type="http://schemas.openxmlformats.org/officeDocument/2006/relationships/audio" Target="NULL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2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NULL" TargetMode="External"/><Relationship Id="rId1" Type="http://schemas.openxmlformats.org/officeDocument/2006/relationships/tags" Target="../tags/tag12.xml"/><Relationship Id="rId6" Type="http://schemas.openxmlformats.org/officeDocument/2006/relationships/image" Target="../media/image2.png"/><Relationship Id="rId5" Type="http://schemas.openxmlformats.org/officeDocument/2006/relationships/image" Target="../media/image10.jpeg"/><Relationship Id="rId4" Type="http://schemas.openxmlformats.org/officeDocument/2006/relationships/image" Target="../media/image3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6.png"/><Relationship Id="rId2" Type="http://schemas.openxmlformats.org/officeDocument/2006/relationships/audio" Target="NULL" TargetMode="External"/><Relationship Id="rId1" Type="http://schemas.openxmlformats.org/officeDocument/2006/relationships/tags" Target="../tags/tag13.xml"/><Relationship Id="rId6" Type="http://schemas.openxmlformats.org/officeDocument/2006/relationships/image" Target="../media/image25.png"/><Relationship Id="rId5" Type="http://schemas.openxmlformats.org/officeDocument/2006/relationships/image" Target="../media/image10.jpeg"/><Relationship Id="rId4" Type="http://schemas.openxmlformats.org/officeDocument/2006/relationships/image" Target="../media/image3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6.png"/><Relationship Id="rId2" Type="http://schemas.openxmlformats.org/officeDocument/2006/relationships/audio" Target="NULL" TargetMode="External"/><Relationship Id="rId1" Type="http://schemas.openxmlformats.org/officeDocument/2006/relationships/tags" Target="../tags/tag14.xml"/><Relationship Id="rId6" Type="http://schemas.openxmlformats.org/officeDocument/2006/relationships/image" Target="../media/image25.png"/><Relationship Id="rId5" Type="http://schemas.openxmlformats.org/officeDocument/2006/relationships/image" Target="../media/image10.jpeg"/><Relationship Id="rId4" Type="http://schemas.openxmlformats.org/officeDocument/2006/relationships/image" Target="../media/image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NULL" TargetMode="External"/><Relationship Id="rId1" Type="http://schemas.openxmlformats.org/officeDocument/2006/relationships/tags" Target="../tags/tag15.xml"/><Relationship Id="rId5" Type="http://schemas.openxmlformats.org/officeDocument/2006/relationships/image" Target="../media/image2.pn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1.xml"/><Relationship Id="rId1" Type="http://schemas.openxmlformats.org/officeDocument/2006/relationships/audio" Target="NULL" TargetMode="Externa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1.xml"/><Relationship Id="rId1" Type="http://schemas.openxmlformats.org/officeDocument/2006/relationships/audio" Target="NULL" TargetMode="Externa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NULL" TargetMode="External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NULL" TargetMode="External"/><Relationship Id="rId1" Type="http://schemas.openxmlformats.org/officeDocument/2006/relationships/tags" Target="../tags/tag2.xml"/><Relationship Id="rId6" Type="http://schemas.openxmlformats.org/officeDocument/2006/relationships/image" Target="../media/image2.png"/><Relationship Id="rId5" Type="http://schemas.openxmlformats.org/officeDocument/2006/relationships/image" Target="../media/image5.jpeg"/><Relationship Id="rId4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3.jpeg"/><Relationship Id="rId7" Type="http://schemas.openxmlformats.org/officeDocument/2006/relationships/image" Target="../media/image9.jpeg"/><Relationship Id="rId2" Type="http://schemas.openxmlformats.org/officeDocument/2006/relationships/slideLayout" Target="../slideLayouts/slideLayout1.xml"/><Relationship Id="rId1" Type="http://schemas.openxmlformats.org/officeDocument/2006/relationships/audio" Target="NULL" TargetMode="Externa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NULL" TargetMode="External"/><Relationship Id="rId1" Type="http://schemas.openxmlformats.org/officeDocument/2006/relationships/tags" Target="../tags/tag3.xml"/><Relationship Id="rId5" Type="http://schemas.openxmlformats.org/officeDocument/2006/relationships/image" Target="../media/image2.png"/><Relationship Id="rId4" Type="http://schemas.openxmlformats.org/officeDocument/2006/relationships/image" Target="../media/image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1.xml"/><Relationship Id="rId1" Type="http://schemas.openxmlformats.org/officeDocument/2006/relationships/audio" Target="NULL" TargetMode="Externa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13314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rgbClr val="365422"/>
              </a:gs>
              <a:gs pos="100000">
                <a:schemeClr val="accent6">
                  <a:lumMod val="89000"/>
                </a:schemeClr>
              </a:gs>
              <a:gs pos="100000">
                <a:schemeClr val="accent6">
                  <a:lumMod val="75000"/>
                </a:schemeClr>
              </a:gs>
              <a:gs pos="1000">
                <a:schemeClr val="tx1"/>
              </a:gs>
            </a:gsLst>
            <a:lin ang="18900000" scaled="1"/>
            <a:tileRect/>
          </a:gradFill>
          <a:ln w="317500">
            <a:gradFill flip="none" rotWithShape="1">
              <a:gsLst>
                <a:gs pos="0">
                  <a:srgbClr val="365422"/>
                </a:gs>
                <a:gs pos="0">
                  <a:srgbClr val="365422"/>
                </a:gs>
                <a:gs pos="0">
                  <a:srgbClr val="365422"/>
                </a:gs>
                <a:gs pos="100000">
                  <a:schemeClr val="tx1"/>
                </a:gs>
              </a:gsLst>
              <a:lin ang="81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3318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988" y="858838"/>
            <a:ext cx="8837612" cy="5300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pe HB PPT MUSIC 2014">
            <a:hlinkClick r:id="" action="ppaction://media"/>
          </p:cNvPr>
          <p:cNvPicPr>
            <a:picLocks noChangeAspect="1"/>
          </p:cNvPicPr>
          <p:nvPr>
            <a:audioFile r:link="rId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31242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  <p:pic>
        <p:nvPicPr>
          <p:cNvPr id="6" name="Nape HB PPT MUSIC 2014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3014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 isNarration="1">
              <p:cMediaNode vol="80000" showWhenStopped="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 numSld="999" showWhenStopped="0">
                <p:cTn id="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649A3F"/>
            </a:gs>
            <a:gs pos="999">
              <a:srgbClr val="000000"/>
            </a:gs>
            <a:gs pos="99001">
              <a:srgbClr val="385723"/>
            </a:gs>
            <a:gs pos="100000">
              <a:srgbClr val="385723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05800" y="406399"/>
            <a:ext cx="838200" cy="5156201"/>
          </a:xfrm>
          <a:extLst/>
        </p:spPr>
        <p:txBody>
          <a:bodyPr vert="vert270"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www.AZOilGas.com</a:t>
            </a:r>
            <a:endParaRPr lang="en-US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6663" y="406400"/>
            <a:ext cx="7259637" cy="5156200"/>
          </a:xfrm>
        </p:spPr>
        <p:txBody>
          <a:bodyPr rtlCol="0">
            <a:normAutofit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Why Hasn’t The Holbrook Basin Already Produced?</a:t>
            </a:r>
          </a:p>
          <a:p>
            <a:pPr algn="l" eaLnBrk="1" fontAlgn="auto" hangingPunct="1">
              <a:spcAft>
                <a:spcPts val="0"/>
              </a:spcAft>
              <a:defRPr/>
            </a:pP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One DST was run on a show of oil on a hard streak above the porous rock.</a:t>
            </a:r>
          </a:p>
          <a:p>
            <a:pPr algn="l" eaLnBrk="1" fontAlgn="auto" hangingPunct="1">
              <a:spcAft>
                <a:spcPts val="0"/>
              </a:spcAft>
              <a:defRPr/>
            </a:pP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They didn’t test the reservoir.</a:t>
            </a:r>
          </a:p>
          <a:p>
            <a:pPr algn="l" eaLnBrk="1" fontAlgn="auto" hangingPunct="1">
              <a:spcAft>
                <a:spcPts val="0"/>
              </a:spcAft>
              <a:defRPr/>
            </a:pP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 algn="l" eaLnBrk="1" fontAlgn="auto" hangingPunct="1">
              <a:spcAft>
                <a:spcPts val="0"/>
              </a:spcAft>
              <a:defRPr/>
            </a:pPr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They tested a show that they got from leakage from the reservoir.</a:t>
            </a:r>
          </a:p>
          <a:p>
            <a:pPr lvl="2" algn="l" eaLnBrk="1" fontAlgn="auto" hangingPunct="1">
              <a:spcAft>
                <a:spcPts val="0"/>
              </a:spcAft>
              <a:defRPr/>
            </a:pPr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 algn="l" eaLnBrk="1" fontAlgn="auto" hangingPunct="1">
              <a:spcAft>
                <a:spcPts val="0"/>
              </a:spcAft>
              <a:defRPr/>
            </a:pPr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Another DST was run over 200’ at a time.</a:t>
            </a:r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 eaLnBrk="1" fontAlgn="auto" hangingPunct="1">
              <a:spcAft>
                <a:spcPts val="0"/>
              </a:spcAft>
              <a:defRPr/>
            </a:pP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l" eaLnBrk="1" fontAlgn="auto" hangingPunct="1">
              <a:lnSpc>
                <a:spcPct val="150000"/>
              </a:lnSpc>
              <a:spcAft>
                <a:spcPts val="0"/>
              </a:spcAft>
              <a:defRPr/>
            </a:pP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l" eaLnBrk="1" fontAlgn="auto" hangingPunct="1">
              <a:lnSpc>
                <a:spcPct val="150000"/>
              </a:lnSpc>
              <a:spcAft>
                <a:spcPts val="0"/>
              </a:spcAft>
              <a:defRPr/>
            </a:pP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l" eaLnBrk="1" fontAlgn="auto" hangingPunct="1">
              <a:lnSpc>
                <a:spcPct val="150000"/>
              </a:lnSpc>
              <a:spcAft>
                <a:spcPts val="0"/>
              </a:spcAft>
              <a:defRPr/>
            </a:pP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l" eaLnBrk="1" fontAlgn="auto" hangingPunct="1">
              <a:spcAft>
                <a:spcPts val="0"/>
              </a:spcAft>
              <a:buClr>
                <a:schemeClr val="bg1"/>
              </a:buClr>
              <a:buFont typeface="Wingdings" panose="05000000000000000000" pitchFamily="2" charset="2"/>
              <a:buChar char="§"/>
              <a:defRPr/>
            </a:pP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1261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3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3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649A3F"/>
            </a:gs>
            <a:gs pos="999">
              <a:srgbClr val="000000"/>
            </a:gs>
            <a:gs pos="99001">
              <a:srgbClr val="385723"/>
            </a:gs>
            <a:gs pos="100000">
              <a:srgbClr val="385723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05800" y="406399"/>
            <a:ext cx="838200" cy="5156201"/>
          </a:xfrm>
          <a:extLst/>
        </p:spPr>
        <p:txBody>
          <a:bodyPr vert="vert270"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www.AZOilGas.com</a:t>
            </a:r>
            <a:endParaRPr lang="en-US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6663" y="406400"/>
            <a:ext cx="7259637" cy="5156200"/>
          </a:xfrm>
        </p:spPr>
        <p:txBody>
          <a:bodyPr rtlCol="0">
            <a:normAutofit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Why Hasn’t The Holbrook Basin Already Produced?</a:t>
            </a:r>
          </a:p>
          <a:p>
            <a:pPr algn="l" eaLnBrk="1" fontAlgn="auto" hangingPunct="1">
              <a:spcAft>
                <a:spcPts val="0"/>
              </a:spcAft>
              <a:defRPr/>
            </a:pP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the few wells drilled in the several thousand mile area:</a:t>
            </a:r>
          </a:p>
          <a:p>
            <a:pPr marL="800100" lvl="1" indent="-342900" algn="l" eaLnBrk="1" fontAlgn="auto" hangingPunct="1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stratigraphy has been unstandard.</a:t>
            </a:r>
          </a:p>
          <a:p>
            <a:pPr marL="800100" lvl="1" indent="-342900" algn="l" eaLnBrk="1" fontAlgn="auto" hangingPunct="1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zones picked by drillers have been </a:t>
            </a:r>
            <a:r>
              <a:rPr lang="en-US" sz="24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mis</a:t>
            </a:r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-understood.</a:t>
            </a:r>
          </a:p>
          <a:p>
            <a:pPr marL="800100" lvl="1" indent="-342900" algn="l" eaLnBrk="1" fontAlgn="auto" hangingPunct="1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mud-engineering has led to poor cuttings returns.</a:t>
            </a:r>
          </a:p>
          <a:p>
            <a:pPr marL="800100" lvl="1" indent="-342900" algn="l" eaLnBrk="1" fontAlgn="auto" hangingPunct="1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 algn="l" eaLnBrk="1" fontAlgn="auto" hangingPunct="1">
              <a:spcAft>
                <a:spcPts val="0"/>
              </a:spcAft>
              <a:defRPr/>
            </a:pPr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There has not been a comprehensive, accurate understanding of the geology of the Holbrook Basin before AOG’s.</a:t>
            </a:r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 eaLnBrk="1" fontAlgn="auto" hangingPunct="1">
              <a:spcAft>
                <a:spcPts val="0"/>
              </a:spcAft>
              <a:defRPr/>
            </a:pP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l" eaLnBrk="1" fontAlgn="auto" hangingPunct="1">
              <a:lnSpc>
                <a:spcPct val="150000"/>
              </a:lnSpc>
              <a:spcAft>
                <a:spcPts val="0"/>
              </a:spcAft>
              <a:defRPr/>
            </a:pP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l" eaLnBrk="1" fontAlgn="auto" hangingPunct="1">
              <a:lnSpc>
                <a:spcPct val="150000"/>
              </a:lnSpc>
              <a:spcAft>
                <a:spcPts val="0"/>
              </a:spcAft>
              <a:defRPr/>
            </a:pP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l" eaLnBrk="1" fontAlgn="auto" hangingPunct="1">
              <a:lnSpc>
                <a:spcPct val="150000"/>
              </a:lnSpc>
              <a:spcAft>
                <a:spcPts val="0"/>
              </a:spcAft>
              <a:defRPr/>
            </a:pP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l" eaLnBrk="1" fontAlgn="auto" hangingPunct="1">
              <a:spcAft>
                <a:spcPts val="0"/>
              </a:spcAft>
              <a:buClr>
                <a:schemeClr val="bg1"/>
              </a:buClr>
              <a:buFont typeface="Wingdings" panose="05000000000000000000" pitchFamily="2" charset="2"/>
              <a:buChar char="§"/>
              <a:defRPr/>
            </a:pP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180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3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3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649A3F"/>
            </a:gs>
            <a:gs pos="999">
              <a:srgbClr val="000000"/>
            </a:gs>
            <a:gs pos="99001">
              <a:srgbClr val="385723"/>
            </a:gs>
            <a:gs pos="100000">
              <a:srgbClr val="385723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05800" y="406399"/>
            <a:ext cx="838200" cy="5156201"/>
          </a:xfrm>
          <a:extLst/>
        </p:spPr>
        <p:txBody>
          <a:bodyPr vert="vert270"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www.AZOilGas.com</a:t>
            </a:r>
            <a:endParaRPr lang="en-US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6663" y="406400"/>
            <a:ext cx="7259637" cy="5156200"/>
          </a:xfrm>
        </p:spPr>
        <p:txBody>
          <a:bodyPr rtlCol="0">
            <a:normAutofit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Why Hasn’t The Holbrook Basin Already Produced?</a:t>
            </a:r>
          </a:p>
          <a:p>
            <a:pPr algn="l" eaLnBrk="1" fontAlgn="auto" hangingPunct="1">
              <a:spcAft>
                <a:spcPts val="0"/>
              </a:spcAft>
              <a:defRPr/>
            </a:pP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These mistakes provided many shows of oil and gas.</a:t>
            </a:r>
          </a:p>
          <a:p>
            <a:pPr algn="l" eaLnBrk="1" fontAlgn="auto" hangingPunct="1">
              <a:spcAft>
                <a:spcPts val="0"/>
              </a:spcAft>
              <a:defRPr/>
            </a:pP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 varies by area, following the zones updip, towards greater thickness, or greater porosity should prove productive.</a:t>
            </a:r>
          </a:p>
          <a:p>
            <a:pPr algn="l" eaLnBrk="1" fontAlgn="auto" hangingPunct="1">
              <a:spcAft>
                <a:spcPts val="0"/>
              </a:spcAft>
              <a:defRPr/>
            </a:pP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 algn="l" eaLnBrk="1" fontAlgn="auto" hangingPunct="1">
              <a:spcAft>
                <a:spcPts val="0"/>
              </a:spcAft>
              <a:defRPr/>
            </a:pP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There are also numerous fault-bounded blocks that merit independent testing.</a:t>
            </a:r>
            <a:endParaRPr 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 eaLnBrk="1" fontAlgn="auto" hangingPunct="1">
              <a:spcAft>
                <a:spcPts val="0"/>
              </a:spcAft>
              <a:defRPr/>
            </a:pP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l" eaLnBrk="1" fontAlgn="auto" hangingPunct="1">
              <a:lnSpc>
                <a:spcPct val="150000"/>
              </a:lnSpc>
              <a:spcAft>
                <a:spcPts val="0"/>
              </a:spcAft>
              <a:defRPr/>
            </a:pP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l" eaLnBrk="1" fontAlgn="auto" hangingPunct="1">
              <a:lnSpc>
                <a:spcPct val="150000"/>
              </a:lnSpc>
              <a:spcAft>
                <a:spcPts val="0"/>
              </a:spcAft>
              <a:defRPr/>
            </a:pP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l" eaLnBrk="1" fontAlgn="auto" hangingPunct="1">
              <a:lnSpc>
                <a:spcPct val="150000"/>
              </a:lnSpc>
              <a:spcAft>
                <a:spcPts val="0"/>
              </a:spcAft>
              <a:defRPr/>
            </a:pP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l" eaLnBrk="1" fontAlgn="auto" hangingPunct="1">
              <a:spcAft>
                <a:spcPts val="0"/>
              </a:spcAft>
              <a:buClr>
                <a:schemeClr val="bg1"/>
              </a:buClr>
              <a:buFont typeface="Wingdings" panose="05000000000000000000" pitchFamily="2" charset="2"/>
              <a:buChar char="§"/>
              <a:defRPr/>
            </a:pP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1393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649A3F"/>
            </a:gs>
            <a:gs pos="999">
              <a:srgbClr val="000000"/>
            </a:gs>
            <a:gs pos="99001">
              <a:srgbClr val="385723"/>
            </a:gs>
            <a:gs pos="100000">
              <a:srgbClr val="385723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05800" y="406399"/>
            <a:ext cx="838200" cy="5156201"/>
          </a:xfrm>
          <a:extLst/>
        </p:spPr>
        <p:txBody>
          <a:bodyPr vert="vert270"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www.AZOilGas.com</a:t>
            </a:r>
            <a:endParaRPr lang="en-US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16000" y="406400"/>
            <a:ext cx="7480300" cy="4927600"/>
          </a:xfrm>
        </p:spPr>
        <p:txBody>
          <a:bodyPr rtlCol="0">
            <a:normAutofit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FIELDS: </a:t>
            </a:r>
          </a:p>
          <a:p>
            <a:pPr algn="l"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 wells could properly evaluate the entire basin</a:t>
            </a:r>
          </a:p>
          <a:p>
            <a:pPr lvl="2" algn="l" eaLnBrk="1" fontAlgn="auto" hangingPunct="1">
              <a:lnSpc>
                <a:spcPct val="150000"/>
              </a:lnSpc>
              <a:spcAft>
                <a:spcPts val="0"/>
              </a:spcAft>
              <a:defRPr/>
            </a:pP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l" eaLnBrk="1" fontAlgn="auto" hangingPunct="1">
              <a:lnSpc>
                <a:spcPct val="150000"/>
              </a:lnSpc>
              <a:spcAft>
                <a:spcPts val="0"/>
              </a:spcAft>
              <a:defRPr/>
            </a:pP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l" eaLnBrk="1" fontAlgn="auto" hangingPunct="1">
              <a:lnSpc>
                <a:spcPct val="150000"/>
              </a:lnSpc>
              <a:spcAft>
                <a:spcPts val="0"/>
              </a:spcAft>
              <a:defRPr/>
            </a:pP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l" eaLnBrk="1" fontAlgn="auto" hangingPunct="1">
              <a:lnSpc>
                <a:spcPct val="150000"/>
              </a:lnSpc>
              <a:spcAft>
                <a:spcPts val="0"/>
              </a:spcAft>
              <a:defRPr/>
            </a:pP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l" eaLnBrk="1" fontAlgn="auto" hangingPunct="1">
              <a:spcAft>
                <a:spcPts val="0"/>
              </a:spcAft>
              <a:buClr>
                <a:schemeClr val="bg1"/>
              </a:buClr>
              <a:buFont typeface="Wingdings" panose="05000000000000000000" pitchFamily="2" charset="2"/>
              <a:buChar char="§"/>
              <a:defRPr/>
            </a:pP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0"/>
            <a:ext cx="6400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592138" y="1612900"/>
            <a:ext cx="180181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000">
                <a:solidFill>
                  <a:schemeClr val="bg1"/>
                </a:solidFill>
              </a:rPr>
              <a:t>3 Wells Per Area to Test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7458075" y="4953000"/>
            <a:ext cx="18256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3200"/>
              <a:t>LEAD #1</a:t>
            </a:r>
          </a:p>
        </p:txBody>
      </p:sp>
      <p:cxnSp>
        <p:nvCxnSpPr>
          <p:cNvPr id="8" name="Straight Connector 7"/>
          <p:cNvCxnSpPr/>
          <p:nvPr/>
        </p:nvCxnSpPr>
        <p:spPr>
          <a:xfrm flipH="1">
            <a:off x="7586663" y="5448300"/>
            <a:ext cx="1481137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 flipV="1">
            <a:off x="7134225" y="5245100"/>
            <a:ext cx="452438" cy="2032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/>
          <p:cNvSpPr/>
          <p:nvPr/>
        </p:nvSpPr>
        <p:spPr>
          <a:xfrm>
            <a:off x="6564313" y="4716463"/>
            <a:ext cx="1233487" cy="1233487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5534025" y="3810000"/>
            <a:ext cx="18272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3200"/>
              <a:t>LEAD #2</a:t>
            </a:r>
          </a:p>
        </p:txBody>
      </p:sp>
      <p:cxnSp>
        <p:nvCxnSpPr>
          <p:cNvPr id="14" name="Straight Connector 13"/>
          <p:cNvCxnSpPr/>
          <p:nvPr/>
        </p:nvCxnSpPr>
        <p:spPr>
          <a:xfrm flipH="1">
            <a:off x="5761038" y="4368800"/>
            <a:ext cx="1481137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 flipV="1">
            <a:off x="5308600" y="4165600"/>
            <a:ext cx="452438" cy="2032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al 15"/>
          <p:cNvSpPr/>
          <p:nvPr/>
        </p:nvSpPr>
        <p:spPr>
          <a:xfrm>
            <a:off x="4635500" y="3294063"/>
            <a:ext cx="1233488" cy="1233487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4794250" y="2578100"/>
            <a:ext cx="18256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3200"/>
              <a:t>LEAD #3</a:t>
            </a:r>
          </a:p>
        </p:txBody>
      </p:sp>
      <p:cxnSp>
        <p:nvCxnSpPr>
          <p:cNvPr id="18" name="Straight Connector 17"/>
          <p:cNvCxnSpPr/>
          <p:nvPr/>
        </p:nvCxnSpPr>
        <p:spPr>
          <a:xfrm flipH="1">
            <a:off x="4965700" y="3149600"/>
            <a:ext cx="148113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>
            <a:off x="4392613" y="3162300"/>
            <a:ext cx="590550" cy="1746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val 20"/>
          <p:cNvSpPr/>
          <p:nvPr/>
        </p:nvSpPr>
        <p:spPr>
          <a:xfrm>
            <a:off x="3644900" y="2747963"/>
            <a:ext cx="804863" cy="80486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6673850" y="2425700"/>
            <a:ext cx="1825625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3200"/>
              <a:t>LEAD #4</a:t>
            </a:r>
          </a:p>
        </p:txBody>
      </p:sp>
      <p:cxnSp>
        <p:nvCxnSpPr>
          <p:cNvPr id="23" name="Straight Connector 22"/>
          <p:cNvCxnSpPr/>
          <p:nvPr/>
        </p:nvCxnSpPr>
        <p:spPr>
          <a:xfrm flipH="1">
            <a:off x="6846888" y="2971800"/>
            <a:ext cx="147955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6878638" y="2971800"/>
            <a:ext cx="471487" cy="53022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Oval 25"/>
          <p:cNvSpPr/>
          <p:nvPr/>
        </p:nvSpPr>
        <p:spPr>
          <a:xfrm>
            <a:off x="7253288" y="3382963"/>
            <a:ext cx="804862" cy="80486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7" name="TextBox 26"/>
          <p:cNvSpPr txBox="1">
            <a:spLocks noChangeArrowheads="1"/>
          </p:cNvSpPr>
          <p:nvPr/>
        </p:nvSpPr>
        <p:spPr bwMode="auto">
          <a:xfrm>
            <a:off x="4340225" y="992188"/>
            <a:ext cx="18256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3200"/>
              <a:t>LEAD #5</a:t>
            </a:r>
          </a:p>
        </p:txBody>
      </p:sp>
      <p:cxnSp>
        <p:nvCxnSpPr>
          <p:cNvPr id="28" name="Straight Connector 27"/>
          <p:cNvCxnSpPr/>
          <p:nvPr/>
        </p:nvCxnSpPr>
        <p:spPr>
          <a:xfrm flipH="1">
            <a:off x="4511675" y="1485900"/>
            <a:ext cx="148113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H="1">
            <a:off x="4335463" y="1476375"/>
            <a:ext cx="184150" cy="10001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Oval 30"/>
          <p:cNvSpPr/>
          <p:nvPr/>
        </p:nvSpPr>
        <p:spPr>
          <a:xfrm>
            <a:off x="3038475" y="1081088"/>
            <a:ext cx="1376363" cy="1239837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2" name="TextBox 31"/>
          <p:cNvSpPr txBox="1">
            <a:spLocks noChangeArrowheads="1"/>
          </p:cNvSpPr>
          <p:nvPr/>
        </p:nvSpPr>
        <p:spPr bwMode="auto">
          <a:xfrm>
            <a:off x="2860675" y="88900"/>
            <a:ext cx="4017963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3200"/>
              <a:t>N Flagstaff Contract</a:t>
            </a:r>
          </a:p>
        </p:txBody>
      </p:sp>
      <p:cxnSp>
        <p:nvCxnSpPr>
          <p:cNvPr id="33" name="Straight Connector 32"/>
          <p:cNvCxnSpPr/>
          <p:nvPr/>
        </p:nvCxnSpPr>
        <p:spPr>
          <a:xfrm flipH="1">
            <a:off x="3038475" y="558800"/>
            <a:ext cx="352583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flipH="1">
            <a:off x="2587625" y="573088"/>
            <a:ext cx="463550" cy="7874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Oval 36"/>
          <p:cNvSpPr/>
          <p:nvPr/>
        </p:nvSpPr>
        <p:spPr>
          <a:xfrm>
            <a:off x="1981200" y="1309688"/>
            <a:ext cx="803275" cy="80486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8" name="TextBox 37"/>
          <p:cNvSpPr txBox="1">
            <a:spLocks noChangeArrowheads="1"/>
          </p:cNvSpPr>
          <p:nvPr/>
        </p:nvSpPr>
        <p:spPr bwMode="auto">
          <a:xfrm>
            <a:off x="2681288" y="5099050"/>
            <a:ext cx="1984375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3200"/>
              <a:t>SW Fault </a:t>
            </a:r>
          </a:p>
          <a:p>
            <a:r>
              <a:rPr lang="en-US" altLang="en-US" sz="3200"/>
              <a:t>Block</a:t>
            </a:r>
          </a:p>
        </p:txBody>
      </p:sp>
      <p:cxnSp>
        <p:nvCxnSpPr>
          <p:cNvPr id="39" name="Straight Connector 38"/>
          <p:cNvCxnSpPr/>
          <p:nvPr/>
        </p:nvCxnSpPr>
        <p:spPr>
          <a:xfrm flipH="1">
            <a:off x="2795588" y="6164263"/>
            <a:ext cx="1481137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 flipV="1">
            <a:off x="4276725" y="5245100"/>
            <a:ext cx="688975" cy="91916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Oval 41"/>
          <p:cNvSpPr/>
          <p:nvPr/>
        </p:nvSpPr>
        <p:spPr>
          <a:xfrm rot="20400000">
            <a:off x="4418013" y="3614738"/>
            <a:ext cx="1096962" cy="2452687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4" name="TextBox 43"/>
          <p:cNvSpPr txBox="1">
            <a:spLocks noChangeArrowheads="1"/>
          </p:cNvSpPr>
          <p:nvPr/>
        </p:nvSpPr>
        <p:spPr bwMode="auto">
          <a:xfrm>
            <a:off x="5318125" y="5715000"/>
            <a:ext cx="1871663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3200"/>
              <a:t>SE Fault </a:t>
            </a:r>
          </a:p>
          <a:p>
            <a:r>
              <a:rPr lang="en-US" altLang="en-US" sz="3200"/>
              <a:t>Block</a:t>
            </a:r>
          </a:p>
        </p:txBody>
      </p:sp>
      <p:cxnSp>
        <p:nvCxnSpPr>
          <p:cNvPr id="45" name="Straight Connector 44"/>
          <p:cNvCxnSpPr/>
          <p:nvPr/>
        </p:nvCxnSpPr>
        <p:spPr>
          <a:xfrm flipH="1">
            <a:off x="5424488" y="6746875"/>
            <a:ext cx="1481137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 flipH="1" flipV="1">
            <a:off x="6392863" y="5637213"/>
            <a:ext cx="481012" cy="111125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Oval 47"/>
          <p:cNvSpPr/>
          <p:nvPr/>
        </p:nvSpPr>
        <p:spPr>
          <a:xfrm rot="20400000">
            <a:off x="5702300" y="4484688"/>
            <a:ext cx="819150" cy="140811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med" advTm="31297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6" presetID="2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3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3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38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42" presetID="2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4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5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54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58" presetID="2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6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12500"/>
                            </p:stCondLst>
                            <p:childTnLst>
                              <p:par>
                                <p:cTn id="6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7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13500"/>
                            </p:stCondLst>
                            <p:childTnLst>
                              <p:par>
                                <p:cTn id="74" presetID="22" presetClass="entr" presetSubtype="4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10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 nodeType="afterGroup">
                            <p:stCondLst>
                              <p:cond delay="14500"/>
                            </p:stCondLst>
                            <p:childTnLst>
                              <p:par>
                                <p:cTn id="7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8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 nodeType="afterGroup">
                            <p:stCondLst>
                              <p:cond delay="15500"/>
                            </p:stCondLst>
                            <p:childTnLst>
                              <p:par>
                                <p:cTn id="8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 nodeType="afterGroup">
                            <p:stCondLst>
                              <p:cond delay="16000"/>
                            </p:stCondLst>
                            <p:childTnLst>
                              <p:par>
                                <p:cTn id="90" presetID="22" presetClass="entr" presetSubtype="4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10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 nodeType="afterGroup">
                            <p:stCondLst>
                              <p:cond delay="17000"/>
                            </p:stCondLst>
                            <p:childTnLst>
                              <p:par>
                                <p:cTn id="9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 nodeType="afterGroup">
                            <p:stCondLst>
                              <p:cond delay="17500"/>
                            </p:stCondLst>
                            <p:childTnLst>
                              <p:par>
                                <p:cTn id="9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 nodeType="afterGroup">
                            <p:stCondLst>
                              <p:cond delay="18000"/>
                            </p:stCondLst>
                            <p:childTnLst>
                              <p:par>
                                <p:cTn id="10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 nodeType="afterGroup">
                            <p:stCondLst>
                              <p:cond delay="18500"/>
                            </p:stCondLst>
                            <p:childTnLst>
                              <p:par>
                                <p:cTn id="106" presetID="2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" dur="10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 nodeType="afterGroup">
                            <p:stCondLst>
                              <p:cond delay="19500"/>
                            </p:stCondLst>
                            <p:childTnLst>
                              <p:par>
                                <p:cTn id="1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 nodeType="afterGroup">
                            <p:stCondLst>
                              <p:cond delay="20000"/>
                            </p:stCondLst>
                            <p:childTnLst>
                              <p:par>
                                <p:cTn id="11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 nodeType="afterGroup">
                            <p:stCondLst>
                              <p:cond delay="20500"/>
                            </p:stCondLst>
                            <p:childTnLst>
                              <p:par>
                                <p:cTn id="118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 nodeType="afterGroup">
                            <p:stCondLst>
                              <p:cond delay="21000"/>
                            </p:stCondLst>
                            <p:childTnLst>
                              <p:par>
                                <p:cTn id="122" presetID="2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10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 nodeType="afterGroup">
                            <p:stCondLst>
                              <p:cond delay="22000"/>
                            </p:stCondLst>
                            <p:childTnLst>
                              <p:par>
                                <p:cTn id="126" presetID="2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8" dur="1000"/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 nodeType="afterGroup">
                            <p:stCondLst>
                              <p:cond delay="23000"/>
                            </p:stCondLst>
                            <p:childTnLst>
                              <p:par>
                                <p:cTn id="13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 nodeType="afterGroup">
                            <p:stCondLst>
                              <p:cond delay="23500"/>
                            </p:stCondLst>
                            <p:childTnLst>
                              <p:par>
                                <p:cTn id="13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 nodeType="afterGroup">
                            <p:stCondLst>
                              <p:cond delay="24000"/>
                            </p:stCondLst>
                            <p:childTnLst>
                              <p:par>
                                <p:cTn id="138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 nodeType="afterGroup">
                            <p:stCondLst>
                              <p:cond delay="24500"/>
                            </p:stCondLst>
                            <p:childTnLst>
                              <p:par>
                                <p:cTn id="142" presetID="2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4" dur="10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 nodeType="afterGroup">
                            <p:stCondLst>
                              <p:cond delay="25500"/>
                            </p:stCondLst>
                            <p:childTnLst>
                              <p:par>
                                <p:cTn id="146" presetID="2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8" dur="1000"/>
                                        <p:tgtEl>
                                          <p:spTgt spid="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 nodeType="afterGroup">
                            <p:stCondLst>
                              <p:cond delay="26500"/>
                            </p:stCondLst>
                            <p:childTnLst>
                              <p:par>
                                <p:cTn id="15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 nodeType="afterGroup">
                            <p:stCondLst>
                              <p:cond delay="27000"/>
                            </p:stCondLst>
                            <p:childTnLst>
                              <p:par>
                                <p:cTn id="15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 nodeType="afterGroup">
                            <p:stCondLst>
                              <p:cond delay="27500"/>
                            </p:stCondLst>
                            <p:childTnLst>
                              <p:par>
                                <p:cTn id="158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3" grpId="0" build="p"/>
      <p:bldP spid="6" grpId="1" build="allAtOnce"/>
      <p:bldP spid="12" grpId="0" animBg="1"/>
      <p:bldP spid="13" grpId="1" build="allAtOnce"/>
      <p:bldP spid="16" grpId="0" animBg="1"/>
      <p:bldP spid="17" grpId="1" build="allAtOnce"/>
      <p:bldP spid="21" grpId="0" animBg="1"/>
      <p:bldP spid="22" grpId="2" build="allAtOnce"/>
      <p:bldP spid="26" grpId="0" animBg="1"/>
      <p:bldP spid="27" grpId="2" build="allAtOnce"/>
      <p:bldP spid="31" grpId="0" animBg="1"/>
      <p:bldP spid="32" grpId="1" build="allAtOnce"/>
      <p:bldP spid="37" grpId="0" animBg="1"/>
      <p:bldP spid="38" grpId="1" build="allAtOnce"/>
      <p:bldP spid="42" grpId="0" animBg="1"/>
      <p:bldP spid="44" grpId="1" build="allAtOnce"/>
      <p:bldP spid="4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649A3F"/>
            </a:gs>
            <a:gs pos="999">
              <a:srgbClr val="000000"/>
            </a:gs>
            <a:gs pos="99001">
              <a:srgbClr val="385723"/>
            </a:gs>
            <a:gs pos="100000">
              <a:srgbClr val="385723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05800" y="406399"/>
            <a:ext cx="838200" cy="5156201"/>
          </a:xfrm>
          <a:extLst/>
        </p:spPr>
        <p:txBody>
          <a:bodyPr vert="vert270"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www.AZOilGas.com</a:t>
            </a:r>
            <a:endParaRPr lang="en-US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16000" y="406400"/>
            <a:ext cx="7480300" cy="4927600"/>
          </a:xfrm>
        </p:spPr>
        <p:txBody>
          <a:bodyPr/>
          <a:lstStyle/>
          <a:p>
            <a:pPr algn="l" eaLnBrk="1" hangingPunct="1"/>
            <a:r>
              <a:rPr lang="en-US" altLang="en-US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Lead #1</a:t>
            </a:r>
          </a:p>
        </p:txBody>
      </p:sp>
      <p:pic>
        <p:nvPicPr>
          <p:cNvPr id="26629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0"/>
            <a:ext cx="6400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592138" y="1612900"/>
            <a:ext cx="180181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000">
                <a:solidFill>
                  <a:schemeClr val="bg1"/>
                </a:solidFill>
              </a:rPr>
              <a:t>3 Wells Per Area to Test</a:t>
            </a:r>
          </a:p>
        </p:txBody>
      </p:sp>
      <p:sp>
        <p:nvSpPr>
          <p:cNvPr id="28678" name="TextBox 5"/>
          <p:cNvSpPr txBox="1">
            <a:spLocks noChangeArrowheads="1"/>
          </p:cNvSpPr>
          <p:nvPr/>
        </p:nvSpPr>
        <p:spPr bwMode="auto">
          <a:xfrm>
            <a:off x="7458075" y="4953000"/>
            <a:ext cx="18256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3200"/>
              <a:t>LEAD #1</a:t>
            </a:r>
          </a:p>
        </p:txBody>
      </p:sp>
      <p:cxnSp>
        <p:nvCxnSpPr>
          <p:cNvPr id="8" name="Straight Connector 7"/>
          <p:cNvCxnSpPr/>
          <p:nvPr/>
        </p:nvCxnSpPr>
        <p:spPr>
          <a:xfrm flipH="1">
            <a:off x="7586663" y="5448300"/>
            <a:ext cx="1481137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 flipV="1">
            <a:off x="7134225" y="5245100"/>
            <a:ext cx="452438" cy="2032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/>
          <p:cNvSpPr/>
          <p:nvPr/>
        </p:nvSpPr>
        <p:spPr>
          <a:xfrm>
            <a:off x="6564313" y="4716463"/>
            <a:ext cx="1233487" cy="1233487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3738563" y="577850"/>
            <a:ext cx="24066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400" b="1"/>
              <a:t>Structural High</a:t>
            </a:r>
          </a:p>
        </p:txBody>
      </p:sp>
      <p:sp>
        <p:nvSpPr>
          <p:cNvPr id="41" name="TextBox 40"/>
          <p:cNvSpPr txBox="1">
            <a:spLocks noChangeArrowheads="1"/>
          </p:cNvSpPr>
          <p:nvPr/>
        </p:nvSpPr>
        <p:spPr bwMode="auto">
          <a:xfrm>
            <a:off x="3738563" y="1152525"/>
            <a:ext cx="314325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400" b="1"/>
              <a:t>Discreet Fault Block</a:t>
            </a:r>
          </a:p>
        </p:txBody>
      </p:sp>
      <p:sp>
        <p:nvSpPr>
          <p:cNvPr id="43" name="TextBox 42"/>
          <p:cNvSpPr txBox="1">
            <a:spLocks noChangeArrowheads="1"/>
          </p:cNvSpPr>
          <p:nvPr/>
        </p:nvSpPr>
        <p:spPr bwMode="auto">
          <a:xfrm>
            <a:off x="3738563" y="1725613"/>
            <a:ext cx="4862512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400" b="1"/>
              <a:t>Compelling Shows of Oil, Gas &amp;</a:t>
            </a:r>
          </a:p>
          <a:p>
            <a:r>
              <a:rPr lang="en-US" altLang="en-US" sz="2400" b="1"/>
              <a:t>Helium in Surrounding Wells</a:t>
            </a:r>
          </a:p>
        </p:txBody>
      </p:sp>
      <p:sp>
        <p:nvSpPr>
          <p:cNvPr id="47" name="TextBox 46"/>
          <p:cNvSpPr txBox="1">
            <a:spLocks noChangeArrowheads="1"/>
          </p:cNvSpPr>
          <p:nvPr/>
        </p:nvSpPr>
        <p:spPr bwMode="auto">
          <a:xfrm>
            <a:off x="3754438" y="2663825"/>
            <a:ext cx="158591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400" b="1"/>
              <a:t>Potential:</a:t>
            </a:r>
          </a:p>
        </p:txBody>
      </p:sp>
      <p:sp>
        <p:nvSpPr>
          <p:cNvPr id="49" name="TextBox 48"/>
          <p:cNvSpPr txBox="1">
            <a:spLocks noChangeArrowheads="1"/>
          </p:cNvSpPr>
          <p:nvPr/>
        </p:nvSpPr>
        <p:spPr bwMode="auto">
          <a:xfrm>
            <a:off x="4256088" y="3175000"/>
            <a:ext cx="45974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en-US" altLang="en-US" sz="2400" b="1"/>
              <a:t>Mississippian Redwall Lime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altLang="en-US" sz="2400" b="1"/>
              <a:t>Pennsylvanian Naco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altLang="en-US" sz="2400" b="1"/>
              <a:t>Permian Supai Formation</a:t>
            </a: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med" advTm="19541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1000"/>
                                        <p:tgtEl>
                                          <p:spTgt spid="286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25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25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25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4250"/>
                            </p:stCondLst>
                            <p:childTnLst>
                              <p:par>
                                <p:cTn id="3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25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25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25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4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5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5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5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500"/>
                                        <p:tgtEl>
                                          <p:spTgt spid="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500" fill="hold"/>
                                        <p:tgtEl>
                                          <p:spTgt spid="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500" fill="hold"/>
                                        <p:tgtEl>
                                          <p:spTgt spid="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5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6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5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500" fill="hold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500" fill="hold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6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500"/>
                                        <p:tgtEl>
                                          <p:spTgt spid="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500" fill="hold"/>
                                        <p:tgtEl>
                                          <p:spTgt spid="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500" fill="hold"/>
                                        <p:tgtEl>
                                          <p:spTgt spid="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12500"/>
                            </p:stCondLst>
                            <p:childTnLst>
                              <p:par>
                                <p:cTn id="7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500"/>
                                        <p:tgtEl>
                                          <p:spTgt spid="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500" fill="hold"/>
                                        <p:tgtEl>
                                          <p:spTgt spid="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500" fill="hold"/>
                                        <p:tgtEl>
                                          <p:spTgt spid="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build="p"/>
      <p:bldP spid="5" grpId="0"/>
      <p:bldP spid="28678" grpId="0"/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649A3F"/>
            </a:gs>
            <a:gs pos="999">
              <a:srgbClr val="000000"/>
            </a:gs>
            <a:gs pos="99001">
              <a:srgbClr val="385723"/>
            </a:gs>
            <a:gs pos="100000">
              <a:srgbClr val="385723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05800" y="406399"/>
            <a:ext cx="838200" cy="5156201"/>
          </a:xfrm>
          <a:extLst/>
        </p:spPr>
        <p:txBody>
          <a:bodyPr vert="vert270"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www.AZOilGas.com</a:t>
            </a:r>
            <a:endParaRPr lang="en-US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16000" y="406400"/>
            <a:ext cx="7480300" cy="4927600"/>
          </a:xfrm>
        </p:spPr>
        <p:txBody>
          <a:bodyPr/>
          <a:lstStyle/>
          <a:p>
            <a:pPr algn="l" eaLnBrk="1" hangingPunct="1"/>
            <a:r>
              <a:rPr lang="en-US" altLang="en-US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Lead 1</a:t>
            </a:r>
          </a:p>
          <a:p>
            <a:pPr algn="l" eaLnBrk="1" hangingPunct="1"/>
            <a:r>
              <a:rPr lang="en-US" altLang="en-US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Cross-</a:t>
            </a:r>
          </a:p>
          <a:p>
            <a:pPr algn="l" eaLnBrk="1" hangingPunct="1"/>
            <a:r>
              <a:rPr lang="en-US" altLang="en-US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Section:  </a:t>
            </a:r>
          </a:p>
          <a:p>
            <a:pPr algn="l" eaLnBrk="1" hangingPunct="1"/>
            <a:endParaRPr lang="en-US" altLang="en-US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7653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3688" y="130175"/>
            <a:ext cx="5662612" cy="520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2833688" y="1541463"/>
            <a:ext cx="1936750" cy="46196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</a:rPr>
              <a:t>OIL SHOWS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2965450" y="2003425"/>
            <a:ext cx="2155825" cy="582613"/>
          </a:xfrm>
          <a:prstGeom prst="straightConnector1">
            <a:avLst/>
          </a:prstGeom>
          <a:ln w="38100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13" idx="2"/>
          </p:cNvCxnSpPr>
          <p:nvPr/>
        </p:nvCxnSpPr>
        <p:spPr>
          <a:xfrm>
            <a:off x="3802063" y="2003425"/>
            <a:ext cx="1417637" cy="582613"/>
          </a:xfrm>
          <a:prstGeom prst="straightConnector1">
            <a:avLst/>
          </a:prstGeom>
          <a:ln w="38100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2965450" y="1987550"/>
            <a:ext cx="2254250" cy="688975"/>
          </a:xfrm>
          <a:prstGeom prst="straightConnector1">
            <a:avLst/>
          </a:prstGeom>
          <a:ln w="38100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2965450" y="1987550"/>
            <a:ext cx="1606550" cy="0"/>
          </a:xfrm>
          <a:prstGeom prst="line">
            <a:avLst/>
          </a:prstGeom>
          <a:ln w="381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3025775" y="1995488"/>
            <a:ext cx="2241550" cy="2132012"/>
          </a:xfrm>
          <a:prstGeom prst="straightConnector1">
            <a:avLst/>
          </a:prstGeom>
          <a:ln w="38100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2995613" y="2017713"/>
            <a:ext cx="2279650" cy="2386012"/>
          </a:xfrm>
          <a:prstGeom prst="straightConnector1">
            <a:avLst/>
          </a:prstGeom>
          <a:ln w="38100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>
            <a:off x="2979738" y="1998663"/>
            <a:ext cx="2314575" cy="2573337"/>
          </a:xfrm>
          <a:prstGeom prst="straightConnector1">
            <a:avLst/>
          </a:prstGeom>
          <a:ln w="38100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>
            <a:off x="2998788" y="1995488"/>
            <a:ext cx="2262187" cy="2667000"/>
          </a:xfrm>
          <a:prstGeom prst="straightConnector1">
            <a:avLst/>
          </a:prstGeom>
          <a:ln w="38100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>
            <a:off x="4543425" y="1987550"/>
            <a:ext cx="701675" cy="558800"/>
          </a:xfrm>
          <a:prstGeom prst="straightConnector1">
            <a:avLst/>
          </a:prstGeom>
          <a:ln w="38100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>
            <a:off x="3038475" y="1995488"/>
            <a:ext cx="2206625" cy="1781175"/>
          </a:xfrm>
          <a:prstGeom prst="straightConnector1">
            <a:avLst/>
          </a:prstGeom>
          <a:ln w="38100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>
            <a:spLocks noChangeArrowheads="1"/>
          </p:cNvSpPr>
          <p:nvPr/>
        </p:nvSpPr>
        <p:spPr bwMode="auto">
          <a:xfrm>
            <a:off x="5538788" y="1525588"/>
            <a:ext cx="20986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400" b="1">
                <a:solidFill>
                  <a:srgbClr val="FF0000"/>
                </a:solidFill>
              </a:rPr>
              <a:t>GAS SHOWS</a:t>
            </a:r>
          </a:p>
        </p:txBody>
      </p:sp>
      <p:cxnSp>
        <p:nvCxnSpPr>
          <p:cNvPr id="48" name="Straight Connector 47"/>
          <p:cNvCxnSpPr/>
          <p:nvPr/>
        </p:nvCxnSpPr>
        <p:spPr>
          <a:xfrm>
            <a:off x="5664200" y="1979613"/>
            <a:ext cx="182086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 flipH="1">
            <a:off x="5313363" y="1979613"/>
            <a:ext cx="350837" cy="60642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/>
          <p:nvPr/>
        </p:nvCxnSpPr>
        <p:spPr>
          <a:xfrm flipH="1">
            <a:off x="5373688" y="1979613"/>
            <a:ext cx="419100" cy="69691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/>
          <p:cNvCxnSpPr/>
          <p:nvPr/>
        </p:nvCxnSpPr>
        <p:spPr>
          <a:xfrm flipH="1">
            <a:off x="5294313" y="1984375"/>
            <a:ext cx="636587" cy="143510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Oval 62"/>
          <p:cNvSpPr/>
          <p:nvPr/>
        </p:nvSpPr>
        <p:spPr>
          <a:xfrm>
            <a:off x="4402138" y="652463"/>
            <a:ext cx="492125" cy="236537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4" name="TextBox 63"/>
          <p:cNvSpPr txBox="1">
            <a:spLocks noChangeArrowheads="1"/>
          </p:cNvSpPr>
          <p:nvPr/>
        </p:nvSpPr>
        <p:spPr bwMode="auto">
          <a:xfrm>
            <a:off x="4895850" y="522288"/>
            <a:ext cx="24209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400" b="1"/>
              <a:t>Updip Location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1158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7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2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7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build="p"/>
      <p:bldP spid="13" grpId="0"/>
      <p:bldP spid="46" grpId="0"/>
      <p:bldP spid="63" grpId="0" animBg="1"/>
      <p:bldP spid="6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649A3F"/>
            </a:gs>
            <a:gs pos="999">
              <a:srgbClr val="000000"/>
            </a:gs>
            <a:gs pos="99001">
              <a:srgbClr val="385723"/>
            </a:gs>
            <a:gs pos="100000">
              <a:srgbClr val="385723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05800" y="406399"/>
            <a:ext cx="838200" cy="5156201"/>
          </a:xfrm>
          <a:extLst/>
        </p:spPr>
        <p:txBody>
          <a:bodyPr vert="vert270"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www.AZOilGas.com</a:t>
            </a:r>
            <a:endParaRPr lang="en-US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16000" y="406400"/>
            <a:ext cx="7480300" cy="4927600"/>
          </a:xfrm>
        </p:spPr>
        <p:txBody>
          <a:bodyPr/>
          <a:lstStyle/>
          <a:p>
            <a:pPr algn="l" eaLnBrk="1" hangingPunct="1"/>
            <a:r>
              <a:rPr lang="en-US" altLang="en-US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CO-</a:t>
            </a:r>
          </a:p>
          <a:p>
            <a:pPr algn="l" eaLnBrk="1" hangingPunct="1"/>
            <a:r>
              <a:rPr lang="en-US" altLang="en-US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TARGET:</a:t>
            </a:r>
          </a:p>
          <a:p>
            <a:pPr algn="l" eaLnBrk="1" hangingPunct="1"/>
            <a:r>
              <a:rPr lang="en-US" altLang="en-US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HELIUM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2725" y="0"/>
            <a:ext cx="6400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592138" y="1612900"/>
            <a:ext cx="180181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 sz="2000">
              <a:solidFill>
                <a:schemeClr val="bg1"/>
              </a:solidFill>
            </a:endParaRPr>
          </a:p>
        </p:txBody>
      </p:sp>
      <p:sp>
        <p:nvSpPr>
          <p:cNvPr id="28678" name="TextBox 5"/>
          <p:cNvSpPr txBox="1">
            <a:spLocks noChangeArrowheads="1"/>
          </p:cNvSpPr>
          <p:nvPr/>
        </p:nvSpPr>
        <p:spPr bwMode="auto">
          <a:xfrm>
            <a:off x="7458075" y="4953000"/>
            <a:ext cx="18256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3200"/>
              <a:t>LEAD #1</a:t>
            </a:r>
          </a:p>
        </p:txBody>
      </p:sp>
      <p:cxnSp>
        <p:nvCxnSpPr>
          <p:cNvPr id="8" name="Straight Connector 7"/>
          <p:cNvCxnSpPr/>
          <p:nvPr/>
        </p:nvCxnSpPr>
        <p:spPr>
          <a:xfrm flipH="1">
            <a:off x="7586663" y="5448300"/>
            <a:ext cx="1481137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 flipV="1">
            <a:off x="7134225" y="5245100"/>
            <a:ext cx="452438" cy="2032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/>
          <p:cNvSpPr/>
          <p:nvPr/>
        </p:nvSpPr>
        <p:spPr>
          <a:xfrm>
            <a:off x="6564313" y="4716463"/>
            <a:ext cx="1233487" cy="1233487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3224213" y="357188"/>
            <a:ext cx="5308600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400" b="1"/>
              <a:t>The Holbrook Basin is known to be</a:t>
            </a:r>
          </a:p>
          <a:p>
            <a:r>
              <a:rPr lang="en-US" altLang="en-US" sz="2400" b="1"/>
              <a:t>one of the most promising areas in</a:t>
            </a:r>
          </a:p>
          <a:p>
            <a:r>
              <a:rPr lang="en-US" altLang="en-US" sz="2400" b="1"/>
              <a:t>North America to look for Helium </a:t>
            </a:r>
          </a:p>
          <a:p>
            <a:r>
              <a:rPr lang="en-US" altLang="en-US" sz="2400" b="1"/>
              <a:t>Reserves.</a:t>
            </a:r>
          </a:p>
        </p:txBody>
      </p:sp>
      <p:sp>
        <p:nvSpPr>
          <p:cNvPr id="41" name="TextBox 40"/>
          <p:cNvSpPr txBox="1">
            <a:spLocks noChangeArrowheads="1"/>
          </p:cNvSpPr>
          <p:nvPr/>
        </p:nvSpPr>
        <p:spPr bwMode="auto">
          <a:xfrm>
            <a:off x="3005138" y="403225"/>
            <a:ext cx="6261100" cy="452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400" b="1"/>
              <a:t>Found at a depth of around 1,000’ in </a:t>
            </a:r>
          </a:p>
          <a:p>
            <a:r>
              <a:rPr lang="en-US" altLang="en-US" sz="2400" b="1"/>
              <a:t>the Coconino sandstone, helium </a:t>
            </a:r>
          </a:p>
          <a:p>
            <a:r>
              <a:rPr lang="en-US" altLang="en-US" sz="2400" b="1"/>
              <a:t>production in the Holbrook Basin </a:t>
            </a:r>
          </a:p>
          <a:p>
            <a:r>
              <a:rPr lang="en-US" altLang="en-US" sz="2400" b="1"/>
              <a:t>has historically been prolific.  </a:t>
            </a:r>
          </a:p>
          <a:p>
            <a:endParaRPr lang="en-US" altLang="en-US" sz="2400" b="1"/>
          </a:p>
          <a:p>
            <a:r>
              <a:rPr lang="en-US" altLang="en-US" sz="2400" b="1"/>
              <a:t>Specifically, the Pinta Dome structure </a:t>
            </a:r>
          </a:p>
          <a:p>
            <a:r>
              <a:rPr lang="en-US" altLang="en-US" sz="2400" b="1"/>
              <a:t>has the highest concentrations of </a:t>
            </a:r>
          </a:p>
          <a:p>
            <a:r>
              <a:rPr lang="en-US" altLang="en-US" sz="2400" b="1"/>
              <a:t>helium in the world.  </a:t>
            </a:r>
          </a:p>
          <a:p>
            <a:endParaRPr lang="en-US" altLang="en-US" sz="2400" b="1"/>
          </a:p>
          <a:p>
            <a:r>
              <a:rPr lang="en-US" altLang="en-US" sz="2400" b="1"/>
              <a:t>At 6 - 8.8% helium by content, the Pinta </a:t>
            </a:r>
          </a:p>
          <a:p>
            <a:r>
              <a:rPr lang="en-US" altLang="en-US" sz="2400" b="1"/>
              <a:t>Dome is the only field in the world drilled </a:t>
            </a:r>
          </a:p>
          <a:p>
            <a:r>
              <a:rPr lang="en-US" altLang="en-US" sz="2400" b="1"/>
              <a:t>specifically for its helium content. </a:t>
            </a:r>
          </a:p>
        </p:txBody>
      </p:sp>
      <p:sp>
        <p:nvSpPr>
          <p:cNvPr id="43" name="TextBox 42"/>
          <p:cNvSpPr txBox="1">
            <a:spLocks noChangeArrowheads="1"/>
          </p:cNvSpPr>
          <p:nvPr/>
        </p:nvSpPr>
        <p:spPr bwMode="auto">
          <a:xfrm>
            <a:off x="3013075" y="406400"/>
            <a:ext cx="5208588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400" b="1"/>
              <a:t>Nine wells cumulatively produced </a:t>
            </a:r>
          </a:p>
          <a:p>
            <a:r>
              <a:rPr lang="en-US" altLang="en-US" sz="2400" b="1"/>
              <a:t>6,532,336 Mcfg 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1313" y="82550"/>
            <a:ext cx="3638550" cy="535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7688" y="85725"/>
            <a:ext cx="2554287" cy="547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7850" y="128588"/>
            <a:ext cx="2705100" cy="5434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0875" y="2570163"/>
            <a:ext cx="6999288" cy="208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9263" y="107950"/>
            <a:ext cx="4224337" cy="547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0875" y="1928813"/>
            <a:ext cx="6934200" cy="242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5" y="0"/>
            <a:ext cx="89090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750888" y="255588"/>
            <a:ext cx="720566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400"/>
              <a:t>This Well Was Drilled in the Holbrook Basin in 2004</a:t>
            </a:r>
          </a:p>
        </p:txBody>
      </p:sp>
      <p:sp>
        <p:nvSpPr>
          <p:cNvPr id="30" name="TextBox 29"/>
          <p:cNvSpPr txBox="1">
            <a:spLocks noChangeArrowheads="1"/>
          </p:cNvSpPr>
          <p:nvPr/>
        </p:nvSpPr>
        <p:spPr bwMode="auto">
          <a:xfrm>
            <a:off x="811213" y="268288"/>
            <a:ext cx="7078662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400"/>
              <a:t>4.8 – 9.3 % Helium amounts to some of the richest</a:t>
            </a:r>
          </a:p>
          <a:p>
            <a:r>
              <a:rPr lang="en-US" altLang="en-US" sz="2400"/>
              <a:t>in the world.</a:t>
            </a:r>
          </a:p>
        </p:txBody>
      </p:sp>
      <p:sp>
        <p:nvSpPr>
          <p:cNvPr id="31" name="TextBox 30"/>
          <p:cNvSpPr txBox="1">
            <a:spLocks noChangeArrowheads="1"/>
          </p:cNvSpPr>
          <p:nvPr/>
        </p:nvSpPr>
        <p:spPr bwMode="auto">
          <a:xfrm>
            <a:off x="857250" y="250825"/>
            <a:ext cx="768985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400"/>
              <a:t>Kinder-Morgan has planned a pipeline to carry CO2 </a:t>
            </a:r>
          </a:p>
          <a:p>
            <a:r>
              <a:rPr lang="en-US" altLang="en-US" sz="2400"/>
              <a:t>to Texas from their wells in the Holbrook Basin for EOR</a:t>
            </a: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med" advTm="59455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4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7" presetID="14" presetClass="exit" presetSubtype="1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8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51" presetID="14" presetClass="exit" presetSubtype="1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55" presetID="14" presetClass="exit" presetSubtype="1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6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59" presetID="14" presetClass="exit" presetSubtype="1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0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6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20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20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2000"/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2000" fill="hold"/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2000"/>
                                        <p:tgtEl>
                                          <p:spTgt spid="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2000" fill="hold"/>
                                        <p:tgtEl>
                                          <p:spTgt spid="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000" fill="hold"/>
                                        <p:tgtEl>
                                          <p:spTgt spid="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2000"/>
                                        <p:tgtEl>
                                          <p:spTgt spid="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2000" fill="hold"/>
                                        <p:tgtEl>
                                          <p:spTgt spid="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000" fill="hold"/>
                                        <p:tgtEl>
                                          <p:spTgt spid="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84" presetID="14" presetClass="exit" presetSubtype="1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5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 nodeType="afterGroup">
                            <p:stCondLst>
                              <p:cond delay="11250"/>
                            </p:stCondLst>
                            <p:childTnLst>
                              <p:par>
                                <p:cTn id="88" presetID="14" presetClass="exit" presetSubtype="1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9" dur="500"/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 nodeType="afterGroup">
                            <p:stCondLst>
                              <p:cond delay="12500"/>
                            </p:stCondLst>
                            <p:childTnLst>
                              <p:par>
                                <p:cTn id="92" presetID="14" presetClass="exit" presetSubtype="1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3" dur="500"/>
                                        <p:tgtEl>
                                          <p:spTgt spid="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 nodeType="afterGroup">
                            <p:stCondLst>
                              <p:cond delay="13750"/>
                            </p:stCondLst>
                            <p:childTnLst>
                              <p:par>
                                <p:cTn id="96" presetID="14" presetClass="exit" presetSubtype="1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7" dur="500"/>
                                        <p:tgtEl>
                                          <p:spTgt spid="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2000"/>
                                        <p:tgtEl>
                                          <p:spTgt spid="4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2000" fill="hold"/>
                                        <p:tgtEl>
                                          <p:spTgt spid="4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2000" fill="hold"/>
                                        <p:tgtEl>
                                          <p:spTgt spid="4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2000"/>
                                        <p:tgtEl>
                                          <p:spTgt spid="4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2000" fill="hold"/>
                                        <p:tgtEl>
                                          <p:spTgt spid="4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2000" fill="hold"/>
                                        <p:tgtEl>
                                          <p:spTgt spid="4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2000"/>
                                        <p:tgtEl>
                                          <p:spTgt spid="4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2000" fill="hold"/>
                                        <p:tgtEl>
                                          <p:spTgt spid="4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2000" fill="hold"/>
                                        <p:tgtEl>
                                          <p:spTgt spid="4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 nodeType="afterGroup">
                            <p:stCondLst>
                              <p:cond delay="15750"/>
                            </p:stCondLst>
                            <p:childTnLst>
                              <p:par>
                                <p:cTn id="115" presetID="14" presetClass="exit" presetSubtype="1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6" dur="500"/>
                                        <p:tgtEl>
                                          <p:spTgt spid="4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 nodeType="afterGroup">
                            <p:stCondLst>
                              <p:cond delay="17000"/>
                            </p:stCondLst>
                            <p:childTnLst>
                              <p:par>
                                <p:cTn id="119" presetID="14" presetClass="exit" presetSubtype="1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0" dur="500"/>
                                        <p:tgtEl>
                                          <p:spTgt spid="4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 nodeType="afterGroup">
                            <p:stCondLst>
                              <p:cond delay="18250"/>
                            </p:stCondLst>
                            <p:childTnLst>
                              <p:par>
                                <p:cTn id="123" presetID="14" presetClass="exit" presetSubtype="1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4" dur="500"/>
                                        <p:tgtEl>
                                          <p:spTgt spid="4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2000"/>
                                        <p:tgtEl>
                                          <p:spTgt spid="4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2000" fill="hold"/>
                                        <p:tgtEl>
                                          <p:spTgt spid="4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2000" fill="hold"/>
                                        <p:tgtEl>
                                          <p:spTgt spid="4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2000"/>
                                        <p:tgtEl>
                                          <p:spTgt spid="4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2000" fill="hold"/>
                                        <p:tgtEl>
                                          <p:spTgt spid="4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2000" fill="hold"/>
                                        <p:tgtEl>
                                          <p:spTgt spid="4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2000"/>
                                        <p:tgtEl>
                                          <p:spTgt spid="4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9" dur="2000" fill="hold"/>
                                        <p:tgtEl>
                                          <p:spTgt spid="4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2000" fill="hold"/>
                                        <p:tgtEl>
                                          <p:spTgt spid="4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 nodeType="afterGroup">
                            <p:stCondLst>
                              <p:cond delay="20250"/>
                            </p:stCondLst>
                            <p:childTnLst>
                              <p:par>
                                <p:cTn id="142" presetID="14" presetClass="exit" presetSubtype="1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3" dur="500"/>
                                        <p:tgtEl>
                                          <p:spTgt spid="4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 nodeType="afterGroup">
                            <p:stCondLst>
                              <p:cond delay="21500"/>
                            </p:stCondLst>
                            <p:childTnLst>
                              <p:par>
                                <p:cTn id="146" presetID="14" presetClass="exit" presetSubtype="1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7" dur="500"/>
                                        <p:tgtEl>
                                          <p:spTgt spid="4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 nodeType="afterGroup">
                            <p:stCondLst>
                              <p:cond delay="22750"/>
                            </p:stCondLst>
                            <p:childTnLst>
                              <p:par>
                                <p:cTn id="150" presetID="14" presetClass="exit" presetSubtype="1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51" dur="500"/>
                                        <p:tgtEl>
                                          <p:spTgt spid="4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20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6" dur="20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20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2000"/>
                                        <p:tgtEl>
                                          <p:spTgt spid="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1" dur="2000" fill="hold"/>
                                        <p:tgtEl>
                                          <p:spTgt spid="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2000" fill="hold"/>
                                        <p:tgtEl>
                                          <p:spTgt spid="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 nodeType="afterGroup">
                            <p:stCondLst>
                              <p:cond delay="24750"/>
                            </p:stCondLst>
                            <p:childTnLst>
                              <p:par>
                                <p:cTn id="164" presetID="14" presetClass="exit" presetSubtype="1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5" dur="20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 nodeType="afterGroup">
                            <p:stCondLst>
                              <p:cond delay="27500"/>
                            </p:stCondLst>
                            <p:childTnLst>
                              <p:par>
                                <p:cTn id="168" presetID="14" presetClass="exit" presetSubtype="1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9" dur="2000"/>
                                        <p:tgtEl>
                                          <p:spTgt spid="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 nodeType="afterGroup">
                            <p:stCondLst>
                              <p:cond delay="30250"/>
                            </p:stCondLst>
                            <p:childTnLst>
                              <p:par>
                                <p:cTn id="172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7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79" dur="2000"/>
                                        <p:tgtEl>
                                          <p:spTgt spid="286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 nodeType="clickPar">
                      <p:stCondLst>
                        <p:cond delay="indefinite"/>
                      </p:stCondLst>
                      <p:childTnLst>
                        <p:par>
                          <p:cTn id="1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3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9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6" presetClass="exit" presetSubtype="32" fill="hold" grpId="1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92"/>
                                    </p:cond>
                                  </p:endCondLst>
                                  <p:childTnLst>
                                    <p:animEffect transition="out" filter="circle(out)">
                                      <p:cBhvr>
                                        <p:cTn id="19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96" presetID="6" presetClass="entr" presetSubtype="32" fill="hold" nodeType="after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6" presetClass="exit" presetSubtype="16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20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203" presetID="6" presetClass="entr" presetSubtype="3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0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6" presetClass="exit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20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9" fill="hold" nodeType="afterGroup">
                            <p:stCondLst>
                              <p:cond delay="18000"/>
                            </p:stCondLst>
                            <p:childTnLst>
                              <p:par>
                                <p:cTn id="210" presetID="6" presetClass="entr" presetSubtype="32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12" dur="3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3" presetID="6" presetClass="exit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21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6" fill="hold" nodeType="afterGroup">
                            <p:stCondLst>
                              <p:cond delay="24000"/>
                            </p:stCondLst>
                            <p:childTnLst>
                              <p:par>
                                <p:cTn id="217" presetID="6" presetClass="exit" presetSubtype="16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21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6" presetClass="entr" presetSubtype="3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3" presetID="6" presetClass="entr" presetSubtype="3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5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 nodeType="afterGroup">
                            <p:stCondLst>
                              <p:cond delay="29000"/>
                            </p:stCondLst>
                            <p:childTnLst>
                              <p:par>
                                <p:cTn id="227" presetID="6" presetClass="exit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228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6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3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3" fill="hold" nodeType="afterGroup">
                            <p:stCondLst>
                              <p:cond delay="32000"/>
                            </p:stCondLst>
                            <p:childTnLst>
                              <p:par>
                                <p:cTn id="23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7" fill="hold" nodeType="afterGroup">
                            <p:stCondLst>
                              <p:cond delay="32500"/>
                            </p:stCondLst>
                            <p:childTnLst>
                              <p:par>
                                <p:cTn id="238" presetID="14" presetClass="exit" presetSubtype="10" fill="hold" grpId="1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 nodeType="afterGroup">
                            <p:stCondLst>
                              <p:cond delay="36000"/>
                            </p:stCondLst>
                            <p:childTnLst>
                              <p:par>
                                <p:cTn id="24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5" fill="hold" nodeType="afterGroup">
                            <p:stCondLst>
                              <p:cond delay="36500"/>
                            </p:stCondLst>
                            <p:childTnLst>
                              <p:par>
                                <p:cTn id="246" presetID="14" presetClass="exit" presetSubtype="10" fill="hold" grpId="1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9" fill="hold" nodeType="afterGroup">
                            <p:stCondLst>
                              <p:cond delay="40000"/>
                            </p:stCondLst>
                            <p:childTnLst>
                              <p:par>
                                <p:cTn id="25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 nodeType="afterGroup">
                            <p:stCondLst>
                              <p:cond delay="40500"/>
                            </p:stCondLst>
                            <p:childTnLst>
                              <p:par>
                                <p:cTn id="254" presetID="14" presetClass="exit" presetSubtype="10" fill="hold" grpId="1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5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build="p"/>
      <p:bldP spid="5" grpId="0"/>
      <p:bldP spid="5" grpId="1"/>
      <p:bldP spid="28678" grpId="1"/>
      <p:bldP spid="12" grpId="0" animBg="1"/>
      <p:bldP spid="7" grpId="0" build="allAtOnce"/>
      <p:bldP spid="41" grpId="0" uiExpand="1" build="allAtOnce"/>
      <p:bldP spid="43" grpId="0" build="allAtOnce"/>
      <p:bldP spid="23" grpId="0"/>
      <p:bldP spid="23" grpId="1"/>
      <p:bldP spid="30" grpId="0"/>
      <p:bldP spid="30" grpId="1"/>
      <p:bldP spid="31" grpId="0"/>
      <p:bldP spid="31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649A3F"/>
            </a:gs>
            <a:gs pos="999">
              <a:srgbClr val="000000"/>
            </a:gs>
            <a:gs pos="99001">
              <a:srgbClr val="385723"/>
            </a:gs>
            <a:gs pos="100000">
              <a:srgbClr val="385723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05800" y="406399"/>
            <a:ext cx="838200" cy="5156201"/>
          </a:xfrm>
          <a:extLst/>
        </p:spPr>
        <p:txBody>
          <a:bodyPr vert="vert270"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www.AZOilGas.com</a:t>
            </a:r>
            <a:endParaRPr lang="en-US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16000" y="406400"/>
            <a:ext cx="7480300" cy="4927600"/>
          </a:xfrm>
        </p:spPr>
        <p:txBody>
          <a:bodyPr/>
          <a:lstStyle/>
          <a:p>
            <a:pPr algn="l" eaLnBrk="1" hangingPunct="1"/>
            <a:r>
              <a:rPr lang="en-US" altLang="en-US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Lead #2</a:t>
            </a:r>
          </a:p>
        </p:txBody>
      </p:sp>
      <p:pic>
        <p:nvPicPr>
          <p:cNvPr id="29701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0"/>
            <a:ext cx="6400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592138" y="1612900"/>
            <a:ext cx="180181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000">
                <a:solidFill>
                  <a:schemeClr val="bg1"/>
                </a:solidFill>
              </a:rPr>
              <a:t>3 Wells Per Area to Test</a:t>
            </a: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5534025" y="3810000"/>
            <a:ext cx="18272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3200"/>
              <a:t>LEAD #2</a:t>
            </a:r>
          </a:p>
        </p:txBody>
      </p:sp>
      <p:cxnSp>
        <p:nvCxnSpPr>
          <p:cNvPr id="14" name="Straight Connector 13"/>
          <p:cNvCxnSpPr/>
          <p:nvPr/>
        </p:nvCxnSpPr>
        <p:spPr>
          <a:xfrm flipH="1">
            <a:off x="5761038" y="4368800"/>
            <a:ext cx="1481137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 flipV="1">
            <a:off x="5308600" y="4165600"/>
            <a:ext cx="452438" cy="2032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al 15"/>
          <p:cNvSpPr/>
          <p:nvPr/>
        </p:nvSpPr>
        <p:spPr>
          <a:xfrm>
            <a:off x="4635500" y="3294063"/>
            <a:ext cx="1233488" cy="1233487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3338513" y="1768475"/>
            <a:ext cx="510222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400" b="1"/>
              <a:t>Compelling Shows of Oil and Gas</a:t>
            </a:r>
          </a:p>
          <a:p>
            <a:r>
              <a:rPr lang="en-US" altLang="en-US" sz="2400" b="1"/>
              <a:t>In the Devonian and the Supai</a:t>
            </a:r>
          </a:p>
        </p:txBody>
      </p:sp>
      <p:sp>
        <p:nvSpPr>
          <p:cNvPr id="41" name="TextBox 40"/>
          <p:cNvSpPr txBox="1">
            <a:spLocks noChangeArrowheads="1"/>
          </p:cNvSpPr>
          <p:nvPr/>
        </p:nvSpPr>
        <p:spPr bwMode="auto">
          <a:xfrm>
            <a:off x="3338513" y="1147763"/>
            <a:ext cx="26638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400" b="1"/>
              <a:t>Structurally High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 advTm="2487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8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build="p"/>
      <p:bldP spid="5" grpId="0"/>
      <p:bldP spid="13" grpId="0" build="allAtOnce"/>
      <p:bldP spid="1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649A3F"/>
            </a:gs>
            <a:gs pos="999">
              <a:srgbClr val="000000"/>
            </a:gs>
            <a:gs pos="99001">
              <a:srgbClr val="385723"/>
            </a:gs>
            <a:gs pos="100000">
              <a:srgbClr val="385723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16000" y="406400"/>
            <a:ext cx="7480300" cy="4927600"/>
          </a:xfrm>
        </p:spPr>
        <p:txBody>
          <a:bodyPr/>
          <a:lstStyle/>
          <a:p>
            <a:pPr algn="l" eaLnBrk="1" hangingPunct="1"/>
            <a:r>
              <a:rPr lang="en-US" altLang="en-US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LEAD 2:  </a:t>
            </a:r>
          </a:p>
          <a:p>
            <a:pPr algn="l" eaLnBrk="1" hangingPunct="1"/>
            <a:r>
              <a:rPr lang="en-US" altLang="en-US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Cross-Section</a:t>
            </a:r>
          </a:p>
        </p:txBody>
      </p:sp>
      <p:sp>
        <p:nvSpPr>
          <p:cNvPr id="30724" name="TextBox 4"/>
          <p:cNvSpPr txBox="1">
            <a:spLocks noChangeArrowheads="1"/>
          </p:cNvSpPr>
          <p:nvPr/>
        </p:nvSpPr>
        <p:spPr bwMode="auto">
          <a:xfrm>
            <a:off x="592138" y="1612900"/>
            <a:ext cx="180181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000">
                <a:solidFill>
                  <a:schemeClr val="bg1"/>
                </a:solidFill>
              </a:rPr>
              <a:t>3 Wells Per Area to Test</a:t>
            </a:r>
          </a:p>
        </p:txBody>
      </p:sp>
      <p:sp>
        <p:nvSpPr>
          <p:cNvPr id="30725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30726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66838"/>
            <a:ext cx="9144000" cy="468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1203325" y="1533525"/>
            <a:ext cx="1936750" cy="4619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</a:rPr>
              <a:t>OIL SHOWS</a:t>
            </a:r>
          </a:p>
        </p:txBody>
      </p:sp>
      <p:cxnSp>
        <p:nvCxnSpPr>
          <p:cNvPr id="19" name="Straight Arrow Connector 18"/>
          <p:cNvCxnSpPr>
            <a:stCxn id="17" idx="2"/>
          </p:cNvCxnSpPr>
          <p:nvPr/>
        </p:nvCxnSpPr>
        <p:spPr>
          <a:xfrm>
            <a:off x="2171700" y="1995488"/>
            <a:ext cx="1865313" cy="1960562"/>
          </a:xfrm>
          <a:prstGeom prst="straightConnector1">
            <a:avLst/>
          </a:prstGeom>
          <a:ln w="38100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1335088" y="1979613"/>
            <a:ext cx="2686050" cy="2092325"/>
          </a:xfrm>
          <a:prstGeom prst="straightConnector1">
            <a:avLst/>
          </a:prstGeom>
          <a:ln w="38100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1335088" y="1979613"/>
            <a:ext cx="1606550" cy="0"/>
          </a:xfrm>
          <a:prstGeom prst="line">
            <a:avLst/>
          </a:prstGeom>
          <a:ln w="381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1395413" y="1987550"/>
            <a:ext cx="2620962" cy="3425825"/>
          </a:xfrm>
          <a:prstGeom prst="straightConnector1">
            <a:avLst/>
          </a:prstGeom>
          <a:ln w="38100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1365250" y="2011363"/>
            <a:ext cx="2676525" cy="3552825"/>
          </a:xfrm>
          <a:prstGeom prst="straightConnector1">
            <a:avLst/>
          </a:prstGeom>
          <a:ln w="38100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1349375" y="1992313"/>
            <a:ext cx="2632075" cy="3581400"/>
          </a:xfrm>
          <a:prstGeom prst="straightConnector1">
            <a:avLst/>
          </a:prstGeom>
          <a:ln w="38100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1408113" y="1987550"/>
            <a:ext cx="2630487" cy="3335338"/>
          </a:xfrm>
          <a:prstGeom prst="straightConnector1">
            <a:avLst/>
          </a:prstGeom>
          <a:ln w="38100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 advTm="6184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build="p"/>
      <p:bldP spid="1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649A3F"/>
            </a:gs>
            <a:gs pos="999">
              <a:srgbClr val="000000"/>
            </a:gs>
            <a:gs pos="99001">
              <a:srgbClr val="385723"/>
            </a:gs>
            <a:gs pos="100000">
              <a:srgbClr val="385723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05800" y="406399"/>
            <a:ext cx="838200" cy="5156201"/>
          </a:xfrm>
          <a:extLst/>
        </p:spPr>
        <p:txBody>
          <a:bodyPr vert="vert270"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www.AZOilGas.com</a:t>
            </a:r>
            <a:endParaRPr lang="en-US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16000" y="406400"/>
            <a:ext cx="7480300" cy="4927600"/>
          </a:xfrm>
        </p:spPr>
        <p:txBody>
          <a:bodyPr/>
          <a:lstStyle/>
          <a:p>
            <a:pPr algn="l" eaLnBrk="1" hangingPunct="1"/>
            <a:r>
              <a:rPr lang="en-US" altLang="en-US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Lead #3</a:t>
            </a:r>
          </a:p>
        </p:txBody>
      </p:sp>
      <p:pic>
        <p:nvPicPr>
          <p:cNvPr id="31749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0"/>
            <a:ext cx="6400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592138" y="1612900"/>
            <a:ext cx="180181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000">
                <a:solidFill>
                  <a:schemeClr val="bg1"/>
                </a:solidFill>
              </a:rPr>
              <a:t>3 Wells Per Area to Test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3155950" y="3886200"/>
            <a:ext cx="5399088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400" b="1"/>
              <a:t>Located on a Discreet Fault-Block</a:t>
            </a:r>
          </a:p>
          <a:p>
            <a:r>
              <a:rPr lang="en-US" altLang="en-US" sz="2400" b="1"/>
              <a:t>Shows of Oil Largely Untested</a:t>
            </a:r>
          </a:p>
          <a:p>
            <a:r>
              <a:rPr lang="en-US" altLang="en-US" sz="2400" b="1"/>
              <a:t>Best Porosity in Devonian Untested</a:t>
            </a:r>
          </a:p>
          <a:p>
            <a:r>
              <a:rPr lang="en-US" altLang="en-US" sz="2400" b="1"/>
              <a:t>Possible Reservoir in the Supai</a:t>
            </a:r>
          </a:p>
        </p:txBody>
      </p:sp>
      <p:sp>
        <p:nvSpPr>
          <p:cNvPr id="41" name="TextBox 40"/>
          <p:cNvSpPr txBox="1">
            <a:spLocks noChangeArrowheads="1"/>
          </p:cNvSpPr>
          <p:nvPr/>
        </p:nvSpPr>
        <p:spPr bwMode="auto">
          <a:xfrm>
            <a:off x="3159125" y="3497263"/>
            <a:ext cx="26638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400" b="1"/>
              <a:t>Structurally High</a:t>
            </a:r>
          </a:p>
        </p:txBody>
      </p:sp>
      <p:sp>
        <p:nvSpPr>
          <p:cNvPr id="17" name="Oval 16"/>
          <p:cNvSpPr/>
          <p:nvPr/>
        </p:nvSpPr>
        <p:spPr>
          <a:xfrm>
            <a:off x="3644900" y="2747963"/>
            <a:ext cx="804863" cy="80486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4794250" y="2578100"/>
            <a:ext cx="18256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3200"/>
              <a:t>LEAD #3</a:t>
            </a:r>
          </a:p>
        </p:txBody>
      </p:sp>
      <p:cxnSp>
        <p:nvCxnSpPr>
          <p:cNvPr id="19" name="Straight Connector 18"/>
          <p:cNvCxnSpPr/>
          <p:nvPr/>
        </p:nvCxnSpPr>
        <p:spPr>
          <a:xfrm flipH="1">
            <a:off x="4965700" y="3149600"/>
            <a:ext cx="148113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>
            <a:off x="4392613" y="3162300"/>
            <a:ext cx="590550" cy="1746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 advTm="18196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1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8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build="p"/>
      <p:bldP spid="5" grpId="0"/>
      <p:bldP spid="17" grpId="0" animBg="1"/>
      <p:bldP spid="18" grpId="0" build="allAtOnce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649A3F"/>
            </a:gs>
            <a:gs pos="999">
              <a:srgbClr val="000000"/>
            </a:gs>
            <a:gs pos="99001">
              <a:srgbClr val="385723"/>
            </a:gs>
            <a:gs pos="100000">
              <a:srgbClr val="385723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05800" y="406399"/>
            <a:ext cx="838200" cy="5156201"/>
          </a:xfrm>
          <a:extLst/>
        </p:spPr>
        <p:txBody>
          <a:bodyPr vert="vert270"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www.AZOilGas.com</a:t>
            </a:r>
            <a:endParaRPr lang="en-US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16000" y="406400"/>
            <a:ext cx="7480300" cy="4927600"/>
          </a:xfrm>
        </p:spPr>
        <p:txBody>
          <a:bodyPr rtlCol="0">
            <a:normAutofit lnSpcReduction="10000"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TERMS:</a:t>
            </a:r>
          </a:p>
          <a:p>
            <a:pPr marL="1257300" lvl="2" indent="-342900" algn="l" eaLnBrk="1" fontAlgn="auto" hangingPunct="1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Char char="·"/>
              <a:defRPr/>
            </a:pPr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335,609.73 Acres of Oil &amp; Gas Leases</a:t>
            </a:r>
          </a:p>
          <a:p>
            <a:pPr marL="1371600" lvl="2" indent="-457200" algn="l" eaLnBrk="1" fontAlgn="auto" hangingPunct="1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Char char="·"/>
              <a:defRPr/>
            </a:pPr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10 Year Leases/</a:t>
            </a:r>
            <a:r>
              <a:rPr lang="en-US" sz="24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Appx</a:t>
            </a:r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. 9 Year Remaining</a:t>
            </a:r>
          </a:p>
          <a:p>
            <a:pPr marL="1371600" lvl="2" indent="-457200" algn="l" eaLnBrk="1" fontAlgn="auto" hangingPunct="1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Char char="·"/>
              <a:defRPr/>
            </a:pPr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Leases are sold into Joint Venture at an 80% NRI</a:t>
            </a:r>
          </a:p>
          <a:p>
            <a:pPr marL="1371600" lvl="2" indent="-457200" algn="l" eaLnBrk="1" fontAlgn="auto" hangingPunct="1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Char char="·"/>
              <a:defRPr/>
            </a:pPr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AOG affiliates would retain 10%-25% of the Working Interest</a:t>
            </a:r>
          </a:p>
          <a:p>
            <a:pPr marL="1371600" lvl="2" indent="-457200" algn="l" eaLnBrk="1" fontAlgn="auto" hangingPunct="1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Char char="·"/>
              <a:defRPr/>
            </a:pPr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Price per acre is $200.00/Acre-  $67,121,952.00</a:t>
            </a:r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l" eaLnBrk="1" fontAlgn="auto" hangingPunct="1">
              <a:lnSpc>
                <a:spcPct val="150000"/>
              </a:lnSpc>
              <a:spcAft>
                <a:spcPts val="0"/>
              </a:spcAft>
              <a:defRPr/>
            </a:pP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l" eaLnBrk="1" fontAlgn="auto" hangingPunct="1">
              <a:lnSpc>
                <a:spcPct val="150000"/>
              </a:lnSpc>
              <a:spcAft>
                <a:spcPts val="0"/>
              </a:spcAft>
              <a:defRPr/>
            </a:pP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l" eaLnBrk="1" fontAlgn="auto" hangingPunct="1">
              <a:lnSpc>
                <a:spcPct val="150000"/>
              </a:lnSpc>
              <a:spcAft>
                <a:spcPts val="0"/>
              </a:spcAft>
              <a:defRPr/>
            </a:pP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l" eaLnBrk="1" fontAlgn="auto" hangingPunct="1">
              <a:lnSpc>
                <a:spcPct val="150000"/>
              </a:lnSpc>
              <a:spcAft>
                <a:spcPts val="0"/>
              </a:spcAft>
              <a:defRPr/>
            </a:pP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l" eaLnBrk="1" fontAlgn="auto" hangingPunct="1">
              <a:spcAft>
                <a:spcPts val="0"/>
              </a:spcAft>
              <a:buClr>
                <a:schemeClr val="bg1"/>
              </a:buClr>
              <a:buFont typeface="Wingdings" panose="05000000000000000000" pitchFamily="2" charset="2"/>
              <a:buChar char="§"/>
              <a:defRPr/>
            </a:pP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 advTm="12712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649A3F"/>
            </a:gs>
            <a:gs pos="999">
              <a:srgbClr val="000000"/>
            </a:gs>
            <a:gs pos="99001">
              <a:srgbClr val="385723"/>
            </a:gs>
            <a:gs pos="100000">
              <a:srgbClr val="385723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16000" y="406400"/>
            <a:ext cx="7480300" cy="4927600"/>
          </a:xfrm>
        </p:spPr>
        <p:txBody>
          <a:bodyPr/>
          <a:lstStyle/>
          <a:p>
            <a:pPr algn="l" eaLnBrk="1" hangingPunct="1"/>
            <a:r>
              <a:rPr lang="en-US" altLang="en-US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LEAD 3:  </a:t>
            </a:r>
          </a:p>
          <a:p>
            <a:pPr algn="l" eaLnBrk="1" hangingPunct="1"/>
            <a:r>
              <a:rPr lang="en-US" altLang="en-US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Cross-Section</a:t>
            </a:r>
          </a:p>
        </p:txBody>
      </p:sp>
      <p:sp>
        <p:nvSpPr>
          <p:cNvPr id="32772" name="TextBox 4"/>
          <p:cNvSpPr txBox="1">
            <a:spLocks noChangeArrowheads="1"/>
          </p:cNvSpPr>
          <p:nvPr/>
        </p:nvSpPr>
        <p:spPr bwMode="auto">
          <a:xfrm>
            <a:off x="592138" y="1612900"/>
            <a:ext cx="180181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000">
                <a:solidFill>
                  <a:schemeClr val="bg1"/>
                </a:solidFill>
              </a:rPr>
              <a:t>3 Wells Per Area to Test</a:t>
            </a:r>
          </a:p>
        </p:txBody>
      </p:sp>
      <p:sp>
        <p:nvSpPr>
          <p:cNvPr id="32773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32774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66838"/>
            <a:ext cx="9144000" cy="468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2984500" y="1897063"/>
            <a:ext cx="1938338" cy="46196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</a:rPr>
              <a:t>OIL SHOWS</a:t>
            </a:r>
          </a:p>
        </p:txBody>
      </p:sp>
      <p:cxnSp>
        <p:nvCxnSpPr>
          <p:cNvPr id="19" name="Straight Arrow Connector 18"/>
          <p:cNvCxnSpPr/>
          <p:nvPr/>
        </p:nvCxnSpPr>
        <p:spPr>
          <a:xfrm flipH="1">
            <a:off x="2141538" y="2316163"/>
            <a:ext cx="2490787" cy="2376487"/>
          </a:xfrm>
          <a:prstGeom prst="straightConnector1">
            <a:avLst/>
          </a:prstGeom>
          <a:ln w="38100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>
            <a:off x="2141538" y="2316163"/>
            <a:ext cx="938212" cy="2233612"/>
          </a:xfrm>
          <a:prstGeom prst="straightConnector1">
            <a:avLst/>
          </a:prstGeom>
          <a:ln w="38100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3025775" y="2327275"/>
            <a:ext cx="1606550" cy="0"/>
          </a:xfrm>
          <a:prstGeom prst="line">
            <a:avLst/>
          </a:prstGeom>
          <a:ln w="381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 advTm="3865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build="p"/>
      <p:bldP spid="1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649A3F"/>
            </a:gs>
            <a:gs pos="999">
              <a:srgbClr val="000000"/>
            </a:gs>
            <a:gs pos="99001">
              <a:srgbClr val="385723"/>
            </a:gs>
            <a:gs pos="100000">
              <a:srgbClr val="385723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05800" y="406399"/>
            <a:ext cx="838200" cy="5156201"/>
          </a:xfrm>
          <a:extLst/>
        </p:spPr>
        <p:txBody>
          <a:bodyPr vert="vert270"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www.AZOilGas.com</a:t>
            </a:r>
            <a:endParaRPr lang="en-US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16000" y="406400"/>
            <a:ext cx="7480300" cy="4927600"/>
          </a:xfrm>
        </p:spPr>
        <p:txBody>
          <a:bodyPr rtlCol="0">
            <a:normAutofit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Lead #4</a:t>
            </a:r>
          </a:p>
          <a:p>
            <a:pPr lvl="2" algn="l" eaLnBrk="1" fontAlgn="auto" hangingPunct="1">
              <a:lnSpc>
                <a:spcPct val="150000"/>
              </a:lnSpc>
              <a:spcAft>
                <a:spcPts val="0"/>
              </a:spcAft>
              <a:defRPr/>
            </a:pP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l" eaLnBrk="1" fontAlgn="auto" hangingPunct="1">
              <a:lnSpc>
                <a:spcPct val="150000"/>
              </a:lnSpc>
              <a:spcAft>
                <a:spcPts val="0"/>
              </a:spcAft>
              <a:defRPr/>
            </a:pP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l" eaLnBrk="1" fontAlgn="auto" hangingPunct="1">
              <a:lnSpc>
                <a:spcPct val="150000"/>
              </a:lnSpc>
              <a:spcAft>
                <a:spcPts val="0"/>
              </a:spcAft>
              <a:defRPr/>
            </a:pP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l" eaLnBrk="1" fontAlgn="auto" hangingPunct="1">
              <a:lnSpc>
                <a:spcPct val="150000"/>
              </a:lnSpc>
              <a:spcAft>
                <a:spcPts val="0"/>
              </a:spcAft>
              <a:defRPr/>
            </a:pP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l" eaLnBrk="1" fontAlgn="auto" hangingPunct="1">
              <a:spcAft>
                <a:spcPts val="0"/>
              </a:spcAft>
              <a:buClr>
                <a:schemeClr val="bg1"/>
              </a:buClr>
              <a:buFont typeface="Wingdings" panose="05000000000000000000" pitchFamily="2" charset="2"/>
              <a:buChar char="§"/>
              <a:defRPr/>
            </a:pP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3797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0"/>
            <a:ext cx="6400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592138" y="1612900"/>
            <a:ext cx="180181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000">
                <a:solidFill>
                  <a:schemeClr val="bg1"/>
                </a:solidFill>
              </a:rPr>
              <a:t>3 Wells Per Area to Test</a:t>
            </a:r>
          </a:p>
        </p:txBody>
      </p:sp>
      <p:sp>
        <p:nvSpPr>
          <p:cNvPr id="34823" name="TextBox 21"/>
          <p:cNvSpPr txBox="1">
            <a:spLocks noChangeArrowheads="1"/>
          </p:cNvSpPr>
          <p:nvPr/>
        </p:nvSpPr>
        <p:spPr bwMode="auto">
          <a:xfrm>
            <a:off x="6673850" y="2425700"/>
            <a:ext cx="1825625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3200"/>
              <a:t>LEAD #4</a:t>
            </a:r>
          </a:p>
        </p:txBody>
      </p:sp>
      <p:cxnSp>
        <p:nvCxnSpPr>
          <p:cNvPr id="23" name="Straight Connector 22"/>
          <p:cNvCxnSpPr/>
          <p:nvPr/>
        </p:nvCxnSpPr>
        <p:spPr>
          <a:xfrm flipH="1">
            <a:off x="6846888" y="2971800"/>
            <a:ext cx="147955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6878638" y="2971800"/>
            <a:ext cx="471487" cy="53022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Oval 25"/>
          <p:cNvSpPr/>
          <p:nvPr/>
        </p:nvSpPr>
        <p:spPr>
          <a:xfrm>
            <a:off x="7253288" y="3382963"/>
            <a:ext cx="804862" cy="80486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3622675" y="4173538"/>
            <a:ext cx="46418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400" b="1"/>
              <a:t>Fault Bounded Structural High</a:t>
            </a:r>
          </a:p>
        </p:txBody>
      </p:sp>
      <p:sp>
        <p:nvSpPr>
          <p:cNvPr id="41" name="TextBox 40"/>
          <p:cNvSpPr txBox="1">
            <a:spLocks noChangeArrowheads="1"/>
          </p:cNvSpPr>
          <p:nvPr/>
        </p:nvSpPr>
        <p:spPr bwMode="auto">
          <a:xfrm>
            <a:off x="3622675" y="4781550"/>
            <a:ext cx="536257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400" b="1"/>
              <a:t>Located Near Only Newly Equipped</a:t>
            </a:r>
          </a:p>
          <a:p>
            <a:r>
              <a:rPr lang="en-US" altLang="en-US" sz="2400" b="1"/>
              <a:t>Well Recently Completed as Tight-</a:t>
            </a:r>
          </a:p>
          <a:p>
            <a:r>
              <a:rPr lang="en-US" altLang="en-US" sz="2400" b="1"/>
              <a:t>Hole</a:t>
            </a:r>
          </a:p>
        </p:txBody>
      </p:sp>
      <p:sp>
        <p:nvSpPr>
          <p:cNvPr id="43" name="Oval 42"/>
          <p:cNvSpPr/>
          <p:nvPr/>
        </p:nvSpPr>
        <p:spPr>
          <a:xfrm>
            <a:off x="7145338" y="3011488"/>
            <a:ext cx="361950" cy="36036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47" name="Straight Connector 46"/>
          <p:cNvCxnSpPr/>
          <p:nvPr/>
        </p:nvCxnSpPr>
        <p:spPr>
          <a:xfrm flipH="1">
            <a:off x="3471863" y="2171700"/>
            <a:ext cx="458628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>
            <a:off x="3529013" y="2189163"/>
            <a:ext cx="3724275" cy="96837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/>
          <p:cNvSpPr txBox="1">
            <a:spLocks noChangeArrowheads="1"/>
          </p:cNvSpPr>
          <p:nvPr/>
        </p:nvSpPr>
        <p:spPr bwMode="auto">
          <a:xfrm>
            <a:off x="3467100" y="1738313"/>
            <a:ext cx="46069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400" b="1">
                <a:solidFill>
                  <a:srgbClr val="FF0000"/>
                </a:solidFill>
              </a:rPr>
              <a:t>Brand New Well Recently POP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4788" y="3606800"/>
            <a:ext cx="4429125" cy="314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1613" y="3606800"/>
            <a:ext cx="4430712" cy="319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1613" y="3602038"/>
            <a:ext cx="4430712" cy="317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0663" y="3602038"/>
            <a:ext cx="4419600" cy="326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med" advTm="2208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1000"/>
                                        <p:tgtEl>
                                          <p:spTgt spid="348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8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3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4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500"/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500" fill="hold"/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500" fill="hold"/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5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500"/>
                                        <p:tgtEl>
                                          <p:spTgt spid="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500" fill="hold"/>
                                        <p:tgtEl>
                                          <p:spTgt spid="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500" fill="hold"/>
                                        <p:tgtEl>
                                          <p:spTgt spid="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5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15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11500"/>
                            </p:stCondLst>
                            <p:childTnLst>
                              <p:par>
                                <p:cTn id="6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6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12500"/>
                            </p:stCondLst>
                            <p:childTnLst>
                              <p:par>
                                <p:cTn id="68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5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8" dur="500"/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1" dur="500"/>
                                        <p:tgtEl>
                                          <p:spTgt spid="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84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86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88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90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 nodeType="afterGroup">
                            <p:stCondLst>
                              <p:cond delay="17000"/>
                            </p:stCondLst>
                            <p:childTnLst>
                              <p:par>
                                <p:cTn id="92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94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 nodeType="afterGroup">
                            <p:stCondLst>
                              <p:cond delay="19000"/>
                            </p:stCondLst>
                            <p:childTnLst>
                              <p:par>
                                <p:cTn id="96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98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build="p"/>
      <p:bldP spid="5" grpId="0"/>
      <p:bldP spid="34823" grpId="0"/>
      <p:bldP spid="26" grpId="0" animBg="1"/>
      <p:bldP spid="7" grpId="0" build="allAtOnce"/>
      <p:bldP spid="41" grpId="0" build="allAtOnce"/>
      <p:bldP spid="4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18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0125" y="0"/>
            <a:ext cx="3255963" cy="560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05800" y="406399"/>
            <a:ext cx="838200" cy="5156201"/>
          </a:xfrm>
          <a:extLst/>
        </p:spPr>
        <p:txBody>
          <a:bodyPr vert="vert270"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www.AZOilGas.com</a:t>
            </a:r>
            <a:endParaRPr lang="en-US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16000" y="406400"/>
            <a:ext cx="7480300" cy="4927600"/>
          </a:xfrm>
        </p:spPr>
        <p:txBody>
          <a:bodyPr/>
          <a:lstStyle/>
          <a:p>
            <a:pPr algn="l" eaLnBrk="1" hangingPunct="1"/>
            <a:r>
              <a:rPr lang="en-US" altLang="en-US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Lead 4</a:t>
            </a:r>
          </a:p>
          <a:p>
            <a:pPr algn="l" eaLnBrk="1" hangingPunct="1"/>
            <a:r>
              <a:rPr lang="en-US" altLang="en-US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Cross-</a:t>
            </a:r>
          </a:p>
          <a:p>
            <a:pPr algn="l" eaLnBrk="1" hangingPunct="1"/>
            <a:r>
              <a:rPr lang="en-US" altLang="en-US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Section:  </a:t>
            </a:r>
          </a:p>
          <a:p>
            <a:pPr algn="l" eaLnBrk="1" hangingPunct="1"/>
            <a:endParaRPr lang="en-US" altLang="en-US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TextBox 45"/>
          <p:cNvSpPr txBox="1">
            <a:spLocks noChangeArrowheads="1"/>
          </p:cNvSpPr>
          <p:nvPr/>
        </p:nvSpPr>
        <p:spPr bwMode="auto">
          <a:xfrm>
            <a:off x="4995863" y="1365250"/>
            <a:ext cx="1716087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400" b="1">
                <a:solidFill>
                  <a:srgbClr val="FF0000"/>
                </a:solidFill>
              </a:rPr>
              <a:t>GAS SHOWS</a:t>
            </a:r>
          </a:p>
        </p:txBody>
      </p:sp>
      <p:cxnSp>
        <p:nvCxnSpPr>
          <p:cNvPr id="48" name="Straight Connector 47"/>
          <p:cNvCxnSpPr/>
          <p:nvPr/>
        </p:nvCxnSpPr>
        <p:spPr>
          <a:xfrm>
            <a:off x="5076825" y="2149475"/>
            <a:ext cx="11176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/>
          <p:nvPr/>
        </p:nvCxnSpPr>
        <p:spPr>
          <a:xfrm flipH="1">
            <a:off x="4341813" y="2149475"/>
            <a:ext cx="735012" cy="72072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/>
          <p:nvPr/>
        </p:nvCxnSpPr>
        <p:spPr>
          <a:xfrm flipH="1">
            <a:off x="4341813" y="2149475"/>
            <a:ext cx="1196975" cy="78422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/>
          <p:cNvCxnSpPr/>
          <p:nvPr/>
        </p:nvCxnSpPr>
        <p:spPr>
          <a:xfrm flipH="1">
            <a:off x="4341813" y="2139950"/>
            <a:ext cx="1908175" cy="86995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Box 63"/>
          <p:cNvSpPr txBox="1">
            <a:spLocks noChangeArrowheads="1"/>
          </p:cNvSpPr>
          <p:nvPr/>
        </p:nvSpPr>
        <p:spPr bwMode="auto">
          <a:xfrm>
            <a:off x="5260975" y="304800"/>
            <a:ext cx="1979613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400" b="1"/>
              <a:t>Updip Location</a:t>
            </a:r>
          </a:p>
        </p:txBody>
      </p:sp>
      <p:sp>
        <p:nvSpPr>
          <p:cNvPr id="12" name="Oval 11"/>
          <p:cNvSpPr/>
          <p:nvPr/>
        </p:nvSpPr>
        <p:spPr>
          <a:xfrm>
            <a:off x="4803775" y="608013"/>
            <a:ext cx="492125" cy="236537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8328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build="p"/>
      <p:bldP spid="46" grpId="0"/>
      <p:bldP spid="64" grpId="0"/>
      <p:bldP spid="1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649A3F"/>
            </a:gs>
            <a:gs pos="999">
              <a:srgbClr val="000000"/>
            </a:gs>
            <a:gs pos="99001">
              <a:srgbClr val="385723"/>
            </a:gs>
            <a:gs pos="100000">
              <a:srgbClr val="385723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05800" y="406399"/>
            <a:ext cx="838200" cy="5156201"/>
          </a:xfrm>
          <a:extLst/>
        </p:spPr>
        <p:txBody>
          <a:bodyPr vert="vert270"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www.AZOilGas.com</a:t>
            </a:r>
            <a:endParaRPr lang="en-US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16000" y="406400"/>
            <a:ext cx="7480300" cy="4927600"/>
          </a:xfrm>
        </p:spPr>
        <p:txBody>
          <a:bodyPr rtlCol="0">
            <a:normAutofit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Lead #5</a:t>
            </a:r>
          </a:p>
          <a:p>
            <a:pPr lvl="2" algn="l" eaLnBrk="1" fontAlgn="auto" hangingPunct="1">
              <a:lnSpc>
                <a:spcPct val="150000"/>
              </a:lnSpc>
              <a:spcAft>
                <a:spcPts val="0"/>
              </a:spcAft>
              <a:defRPr/>
            </a:pP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l" eaLnBrk="1" fontAlgn="auto" hangingPunct="1">
              <a:lnSpc>
                <a:spcPct val="150000"/>
              </a:lnSpc>
              <a:spcAft>
                <a:spcPts val="0"/>
              </a:spcAft>
              <a:defRPr/>
            </a:pP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l" eaLnBrk="1" fontAlgn="auto" hangingPunct="1">
              <a:lnSpc>
                <a:spcPct val="150000"/>
              </a:lnSpc>
              <a:spcAft>
                <a:spcPts val="0"/>
              </a:spcAft>
              <a:defRPr/>
            </a:pP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l" eaLnBrk="1" fontAlgn="auto" hangingPunct="1">
              <a:lnSpc>
                <a:spcPct val="150000"/>
              </a:lnSpc>
              <a:spcAft>
                <a:spcPts val="0"/>
              </a:spcAft>
              <a:defRPr/>
            </a:pP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l" eaLnBrk="1" fontAlgn="auto" hangingPunct="1">
              <a:spcAft>
                <a:spcPts val="0"/>
              </a:spcAft>
              <a:buClr>
                <a:schemeClr val="bg1"/>
              </a:buClr>
              <a:buFont typeface="Wingdings" panose="05000000000000000000" pitchFamily="2" charset="2"/>
              <a:buChar char="§"/>
              <a:defRPr/>
            </a:pP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5845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0"/>
            <a:ext cx="6400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592138" y="1612900"/>
            <a:ext cx="180181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000">
                <a:solidFill>
                  <a:schemeClr val="bg1"/>
                </a:solidFill>
              </a:rPr>
              <a:t>3 Wells Per Area to Test</a:t>
            </a:r>
          </a:p>
        </p:txBody>
      </p:sp>
      <p:sp>
        <p:nvSpPr>
          <p:cNvPr id="27" name="TextBox 26"/>
          <p:cNvSpPr txBox="1">
            <a:spLocks noChangeArrowheads="1"/>
          </p:cNvSpPr>
          <p:nvPr/>
        </p:nvSpPr>
        <p:spPr bwMode="auto">
          <a:xfrm>
            <a:off x="4340225" y="992188"/>
            <a:ext cx="18256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3200"/>
              <a:t>LEAD #5</a:t>
            </a:r>
          </a:p>
        </p:txBody>
      </p:sp>
      <p:cxnSp>
        <p:nvCxnSpPr>
          <p:cNvPr id="28" name="Straight Connector 27"/>
          <p:cNvCxnSpPr/>
          <p:nvPr/>
        </p:nvCxnSpPr>
        <p:spPr>
          <a:xfrm flipH="1">
            <a:off x="4511675" y="1485900"/>
            <a:ext cx="148113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H="1">
            <a:off x="4335463" y="1476375"/>
            <a:ext cx="184150" cy="10001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Oval 30"/>
          <p:cNvSpPr/>
          <p:nvPr/>
        </p:nvSpPr>
        <p:spPr>
          <a:xfrm>
            <a:off x="3038475" y="1081088"/>
            <a:ext cx="1376363" cy="1239837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3435350" y="3005138"/>
            <a:ext cx="44196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400" b="1"/>
              <a:t>Gravity High In the Coconino</a:t>
            </a:r>
          </a:p>
        </p:txBody>
      </p:sp>
      <p:sp>
        <p:nvSpPr>
          <p:cNvPr id="41" name="TextBox 40"/>
          <p:cNvSpPr txBox="1">
            <a:spLocks noChangeArrowheads="1"/>
          </p:cNvSpPr>
          <p:nvPr/>
        </p:nvSpPr>
        <p:spPr bwMode="auto">
          <a:xfrm>
            <a:off x="3435350" y="3597275"/>
            <a:ext cx="4951413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400" b="1"/>
              <a:t>Oil Shows in Nearby Structurally</a:t>
            </a:r>
          </a:p>
          <a:p>
            <a:r>
              <a:rPr lang="en-US" altLang="en-US" sz="2400" b="1"/>
              <a:t>Lower Wells</a:t>
            </a:r>
          </a:p>
        </p:txBody>
      </p:sp>
      <p:sp>
        <p:nvSpPr>
          <p:cNvPr id="43" name="TextBox 42"/>
          <p:cNvSpPr txBox="1">
            <a:spLocks noChangeArrowheads="1"/>
          </p:cNvSpPr>
          <p:nvPr/>
        </p:nvSpPr>
        <p:spPr bwMode="auto">
          <a:xfrm>
            <a:off x="3435350" y="4603750"/>
            <a:ext cx="40243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400" b="1"/>
              <a:t>3</a:t>
            </a:r>
            <a:r>
              <a:rPr lang="en-US" altLang="en-US" sz="2400" b="1" baseline="30000"/>
              <a:t>rd</a:t>
            </a:r>
            <a:r>
              <a:rPr lang="en-US" altLang="en-US" sz="2400" b="1"/>
              <a:t> Pay Target in the Supai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med" advTm="10733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10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8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3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4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5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5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build="p"/>
      <p:bldP spid="5" grpId="0"/>
      <p:bldP spid="27" grpId="0" build="allAtOnce"/>
      <p:bldP spid="31" grpId="0" animBg="1"/>
      <p:bldP spid="4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6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0"/>
            <a:ext cx="6400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60000">
            <a:off x="3895725" y="1865313"/>
            <a:ext cx="2801938" cy="3395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3625" y="3579813"/>
            <a:ext cx="2265363" cy="163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16000" y="406400"/>
            <a:ext cx="7480300" cy="4927600"/>
          </a:xfrm>
        </p:spPr>
        <p:txBody>
          <a:bodyPr rtlCol="0">
            <a:normAutofit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SW Fault-</a:t>
            </a:r>
          </a:p>
          <a:p>
            <a:pPr algn="l"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Block</a:t>
            </a:r>
          </a:p>
          <a:p>
            <a:pPr lvl="2" algn="l" eaLnBrk="1" fontAlgn="auto" hangingPunct="1">
              <a:lnSpc>
                <a:spcPct val="150000"/>
              </a:lnSpc>
              <a:spcAft>
                <a:spcPts val="0"/>
              </a:spcAft>
              <a:defRPr/>
            </a:pP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l" eaLnBrk="1" fontAlgn="auto" hangingPunct="1">
              <a:lnSpc>
                <a:spcPct val="150000"/>
              </a:lnSpc>
              <a:spcAft>
                <a:spcPts val="0"/>
              </a:spcAft>
              <a:defRPr/>
            </a:pP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l" eaLnBrk="1" fontAlgn="auto" hangingPunct="1">
              <a:lnSpc>
                <a:spcPct val="150000"/>
              </a:lnSpc>
              <a:spcAft>
                <a:spcPts val="0"/>
              </a:spcAft>
              <a:defRPr/>
            </a:pP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l" eaLnBrk="1" fontAlgn="auto" hangingPunct="1">
              <a:lnSpc>
                <a:spcPct val="150000"/>
              </a:lnSpc>
              <a:spcAft>
                <a:spcPts val="0"/>
              </a:spcAft>
              <a:defRPr/>
            </a:pP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l" eaLnBrk="1" fontAlgn="auto" hangingPunct="1">
              <a:spcAft>
                <a:spcPts val="0"/>
              </a:spcAft>
              <a:buClr>
                <a:schemeClr val="bg1"/>
              </a:buClr>
              <a:buFont typeface="Wingdings" panose="05000000000000000000" pitchFamily="2" charset="2"/>
              <a:buChar char="§"/>
              <a:defRPr/>
            </a:pP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894" name="TextBox 4"/>
          <p:cNvSpPr txBox="1">
            <a:spLocks noChangeArrowheads="1"/>
          </p:cNvSpPr>
          <p:nvPr/>
        </p:nvSpPr>
        <p:spPr bwMode="auto">
          <a:xfrm>
            <a:off x="592138" y="1612900"/>
            <a:ext cx="180181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000">
                <a:solidFill>
                  <a:schemeClr val="bg1"/>
                </a:solidFill>
              </a:rPr>
              <a:t>3 Wells Per Area to Test</a:t>
            </a:r>
          </a:p>
        </p:txBody>
      </p:sp>
      <p:sp>
        <p:nvSpPr>
          <p:cNvPr id="38" name="TextBox 37"/>
          <p:cNvSpPr txBox="1">
            <a:spLocks noChangeArrowheads="1"/>
          </p:cNvSpPr>
          <p:nvPr/>
        </p:nvSpPr>
        <p:spPr bwMode="auto">
          <a:xfrm>
            <a:off x="2681288" y="5099050"/>
            <a:ext cx="1984375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3200"/>
              <a:t>SW Fault </a:t>
            </a:r>
          </a:p>
          <a:p>
            <a:r>
              <a:rPr lang="en-US" altLang="en-US" sz="3200"/>
              <a:t>Block</a:t>
            </a:r>
          </a:p>
        </p:txBody>
      </p:sp>
      <p:cxnSp>
        <p:nvCxnSpPr>
          <p:cNvPr id="39" name="Straight Connector 38"/>
          <p:cNvCxnSpPr/>
          <p:nvPr/>
        </p:nvCxnSpPr>
        <p:spPr>
          <a:xfrm flipH="1">
            <a:off x="2819400" y="6164263"/>
            <a:ext cx="148113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 flipV="1">
            <a:off x="4276725" y="5245100"/>
            <a:ext cx="688975" cy="91916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Oval 41"/>
          <p:cNvSpPr/>
          <p:nvPr/>
        </p:nvSpPr>
        <p:spPr>
          <a:xfrm rot="20400000">
            <a:off x="4418013" y="3614738"/>
            <a:ext cx="1096962" cy="2452687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3357563" y="614363"/>
            <a:ext cx="5732462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400" b="1"/>
              <a:t>Only One Exploratory Well Penetrated</a:t>
            </a:r>
          </a:p>
          <a:p>
            <a:r>
              <a:rPr lang="en-US" altLang="en-US" sz="2400" b="1"/>
              <a:t>Deeper than the Supai.</a:t>
            </a:r>
          </a:p>
        </p:txBody>
      </p:sp>
      <p:sp>
        <p:nvSpPr>
          <p:cNvPr id="47" name="TextBox 46"/>
          <p:cNvSpPr txBox="1">
            <a:spLocks noChangeArrowheads="1"/>
          </p:cNvSpPr>
          <p:nvPr/>
        </p:nvSpPr>
        <p:spPr bwMode="auto">
          <a:xfrm>
            <a:off x="3357563" y="1612900"/>
            <a:ext cx="5703887" cy="120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400" b="1"/>
              <a:t>Hyperspectral Satellite Analysis &amp;</a:t>
            </a:r>
          </a:p>
          <a:p>
            <a:r>
              <a:rPr lang="en-US" altLang="en-US" sz="2400" b="1"/>
              <a:t>Radar-Sat Show Prolific Potential on </a:t>
            </a:r>
          </a:p>
          <a:p>
            <a:r>
              <a:rPr lang="en-US" altLang="en-US" sz="2400" b="1"/>
              <a:t>This Massive, Fault Bounded Struture</a:t>
            </a:r>
          </a:p>
        </p:txBody>
      </p:sp>
      <p:sp>
        <p:nvSpPr>
          <p:cNvPr id="51" name="TextBox 50"/>
          <p:cNvSpPr txBox="1">
            <a:spLocks noChangeArrowheads="1"/>
          </p:cNvSpPr>
          <p:nvPr/>
        </p:nvSpPr>
        <p:spPr bwMode="auto">
          <a:xfrm>
            <a:off x="2946400" y="0"/>
            <a:ext cx="6372225" cy="378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14400" indent="-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400" b="1"/>
              <a:t>Vegetation Anomalies,</a:t>
            </a:r>
          </a:p>
          <a:p>
            <a:r>
              <a:rPr lang="en-US" altLang="en-US" sz="2400" b="1"/>
              <a:t>Surface Alteration Through Macro/ </a:t>
            </a:r>
          </a:p>
          <a:p>
            <a:r>
              <a:rPr lang="en-US" altLang="en-US" sz="2400" b="1"/>
              <a:t>Micro-Seeping Gasses,</a:t>
            </a:r>
          </a:p>
          <a:p>
            <a:r>
              <a:rPr lang="en-US" altLang="en-US" sz="2400" b="1"/>
              <a:t>Direct Detection and Ratioing of These</a:t>
            </a:r>
          </a:p>
          <a:p>
            <a:r>
              <a:rPr lang="en-US" altLang="en-US" sz="2400" b="1"/>
              <a:t>Gasses,</a:t>
            </a:r>
          </a:p>
          <a:p>
            <a:r>
              <a:rPr lang="en-US" altLang="en-US" sz="2400" b="1"/>
              <a:t>Ratioing of Polarizations of Radar-</a:t>
            </a:r>
          </a:p>
          <a:p>
            <a:r>
              <a:rPr lang="en-US" altLang="en-US" sz="2400" b="1"/>
              <a:t>All Stack on the Geology and Present:</a:t>
            </a:r>
          </a:p>
          <a:p>
            <a:pPr lvl="1">
              <a:buFontTx/>
              <a:buAutoNum type="arabicPeriod"/>
            </a:pPr>
            <a:r>
              <a:rPr lang="en-US" altLang="en-US" sz="2400" b="1"/>
              <a:t>Red: Oil Reservior</a:t>
            </a:r>
          </a:p>
          <a:p>
            <a:pPr lvl="1">
              <a:buFontTx/>
              <a:buAutoNum type="arabicPeriod"/>
            </a:pPr>
            <a:r>
              <a:rPr lang="en-US" altLang="en-US" sz="2400" b="1"/>
              <a:t>Pink: Oil Reservior with Natural Gas</a:t>
            </a:r>
          </a:p>
          <a:p>
            <a:pPr lvl="1">
              <a:buFontTx/>
              <a:buAutoNum type="arabicPeriod"/>
            </a:pPr>
            <a:r>
              <a:rPr lang="en-US" altLang="en-US" sz="2400" b="1"/>
              <a:t>Yellow: Gas Reserves</a:t>
            </a:r>
          </a:p>
        </p:txBody>
      </p:sp>
      <p:cxnSp>
        <p:nvCxnSpPr>
          <p:cNvPr id="50" name="Straight Connector 49"/>
          <p:cNvCxnSpPr/>
          <p:nvPr/>
        </p:nvCxnSpPr>
        <p:spPr>
          <a:xfrm flipH="1" flipV="1">
            <a:off x="4448175" y="3854450"/>
            <a:ext cx="725488" cy="1376363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Oval 48"/>
          <p:cNvSpPr/>
          <p:nvPr/>
        </p:nvSpPr>
        <p:spPr>
          <a:xfrm rot="20400000">
            <a:off x="4414838" y="3609975"/>
            <a:ext cx="1096962" cy="245268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52" name="Straight Connector 51"/>
          <p:cNvCxnSpPr>
            <a:stCxn id="49" idx="6"/>
          </p:cNvCxnSpPr>
          <p:nvPr/>
        </p:nvCxnSpPr>
        <p:spPr>
          <a:xfrm flipH="1">
            <a:off x="4962525" y="4648200"/>
            <a:ext cx="515938" cy="174625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med" advTm="43836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1000"/>
                                        <p:tgtEl>
                                          <p:spTgt spid="378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2" presetClass="entr" presetSubtype="4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10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1000"/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3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3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4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4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5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5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6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2000" fill="hold"/>
                                        <p:tgtEl>
                                          <p:spTgt spid="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000" fill="hold"/>
                                        <p:tgtEl>
                                          <p:spTgt spid="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6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2000"/>
                                        <p:tgtEl>
                                          <p:spTgt spid="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2000" fill="hold"/>
                                        <p:tgtEl>
                                          <p:spTgt spid="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17000"/>
                            </p:stCondLst>
                            <p:childTnLst>
                              <p:par>
                                <p:cTn id="7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 nodeType="afterGroup">
                            <p:stCondLst>
                              <p:cond delay="18000"/>
                            </p:stCondLst>
                            <p:childTnLst>
                              <p:par>
                                <p:cTn id="8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3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afterGroup">
                            <p:stCondLst>
                              <p:cond delay="19000"/>
                            </p:stCondLst>
                            <p:childTnLst>
                              <p:par>
                                <p:cTn id="8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 nodeType="afterGroup">
                            <p:stCondLst>
                              <p:cond delay="20000"/>
                            </p:stCondLst>
                            <p:childTnLst>
                              <p:par>
                                <p:cTn id="9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 nodeType="afterGroup">
                            <p:stCondLst>
                              <p:cond delay="21000"/>
                            </p:stCondLst>
                            <p:childTnLst>
                              <p:par>
                                <p:cTn id="97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8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1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4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7" dur="500"/>
                                        <p:tgtEl>
                                          <p:spTgt spid="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0" dur="500"/>
                                        <p:tgtEl>
                                          <p:spTgt spid="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 nodeType="afterGroup">
                            <p:stCondLst>
                              <p:cond delay="21500"/>
                            </p:stCondLst>
                            <p:childTnLst>
                              <p:par>
                                <p:cTn id="1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2000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2000" fill="hold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2000" fill="hold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 nodeType="afterGroup">
                            <p:stCondLst>
                              <p:cond delay="23500"/>
                            </p:stCondLst>
                            <p:childTnLst>
                              <p:par>
                                <p:cTn id="1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2000"/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2000" fill="hold"/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2000" fill="hold"/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 nodeType="afterGroup">
                            <p:stCondLst>
                              <p:cond delay="25500"/>
                            </p:stCondLst>
                            <p:childTnLst>
                              <p:par>
                                <p:cTn id="1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2000"/>
                                        <p:tgtEl>
                                          <p:spTgt spid="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2000" fill="hold"/>
                                        <p:tgtEl>
                                          <p:spTgt spid="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2000" fill="hold"/>
                                        <p:tgtEl>
                                          <p:spTgt spid="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 nodeType="afterGroup">
                            <p:stCondLst>
                              <p:cond delay="27500"/>
                            </p:stCondLst>
                            <p:childTnLst>
                              <p:par>
                                <p:cTn id="13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2000"/>
                                        <p:tgtEl>
                                          <p:spTgt spid="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2000" fill="hold"/>
                                        <p:tgtEl>
                                          <p:spTgt spid="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2000" fill="hold"/>
                                        <p:tgtEl>
                                          <p:spTgt spid="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 nodeType="afterGroup">
                            <p:stCondLst>
                              <p:cond delay="29500"/>
                            </p:stCondLst>
                            <p:childTnLst>
                              <p:par>
                                <p:cTn id="13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2000"/>
                                        <p:tgtEl>
                                          <p:spTgt spid="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2000" fill="hold"/>
                                        <p:tgtEl>
                                          <p:spTgt spid="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2000" fill="hold"/>
                                        <p:tgtEl>
                                          <p:spTgt spid="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 nodeType="afterGroup">
                            <p:stCondLst>
                              <p:cond delay="31500"/>
                            </p:stCondLst>
                            <p:childTnLst>
                              <p:par>
                                <p:cTn id="14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2000"/>
                                        <p:tgtEl>
                                          <p:spTgt spid="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6" dur="2000" fill="hold"/>
                                        <p:tgtEl>
                                          <p:spTgt spid="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2000" fill="hold"/>
                                        <p:tgtEl>
                                          <p:spTgt spid="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 nodeType="afterGroup">
                            <p:stCondLst>
                              <p:cond delay="33500"/>
                            </p:stCondLst>
                            <p:childTnLst>
                              <p:par>
                                <p:cTn id="14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2000"/>
                                        <p:tgtEl>
                                          <p:spTgt spid="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2000" fill="hold"/>
                                        <p:tgtEl>
                                          <p:spTgt spid="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2000" fill="hold"/>
                                        <p:tgtEl>
                                          <p:spTgt spid="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 nodeType="afterGroup">
                            <p:stCondLst>
                              <p:cond delay="35500"/>
                            </p:stCondLst>
                            <p:childTnLst>
                              <p:par>
                                <p:cTn id="15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2000"/>
                                        <p:tgtEl>
                                          <p:spTgt spid="5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8" dur="2000" fill="hold"/>
                                        <p:tgtEl>
                                          <p:spTgt spid="5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2000" fill="hold"/>
                                        <p:tgtEl>
                                          <p:spTgt spid="5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 nodeType="afterGroup">
                            <p:stCondLst>
                              <p:cond delay="37500"/>
                            </p:stCondLst>
                            <p:childTnLst>
                              <p:par>
                                <p:cTn id="16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2000"/>
                                        <p:tgtEl>
                                          <p:spTgt spid="5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4" dur="2000" fill="hold"/>
                                        <p:tgtEl>
                                          <p:spTgt spid="5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2000" fill="hold"/>
                                        <p:tgtEl>
                                          <p:spTgt spid="5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 nodeType="afterGroup">
                            <p:stCondLst>
                              <p:cond delay="39500"/>
                            </p:stCondLst>
                            <p:childTnLst>
                              <p:par>
                                <p:cTn id="16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2000"/>
                                        <p:tgtEl>
                                          <p:spTgt spid="5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0" dur="2000" fill="hold"/>
                                        <p:tgtEl>
                                          <p:spTgt spid="5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2000" fill="hold"/>
                                        <p:tgtEl>
                                          <p:spTgt spid="5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build="p"/>
      <p:bldP spid="37894" grpId="0"/>
      <p:bldP spid="38" grpId="0" uiExpand="1" build="allAtOnce"/>
      <p:bldP spid="42" grpId="0" animBg="1"/>
      <p:bldP spid="7" grpId="0"/>
      <p:bldP spid="4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0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0"/>
            <a:ext cx="6400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1" name="Picture 2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60000">
            <a:off x="3895725" y="1865313"/>
            <a:ext cx="2801938" cy="3395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2" name="Picture 3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3625" y="3579813"/>
            <a:ext cx="2265363" cy="163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16000" y="406400"/>
            <a:ext cx="7480300" cy="4927600"/>
          </a:xfrm>
        </p:spPr>
        <p:txBody>
          <a:bodyPr rtlCol="0">
            <a:normAutofit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 Fault-</a:t>
            </a:r>
          </a:p>
          <a:p>
            <a:pPr algn="l"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Block</a:t>
            </a:r>
          </a:p>
          <a:p>
            <a:pPr lvl="2" algn="l" eaLnBrk="1" fontAlgn="auto" hangingPunct="1">
              <a:lnSpc>
                <a:spcPct val="150000"/>
              </a:lnSpc>
              <a:spcAft>
                <a:spcPts val="0"/>
              </a:spcAft>
              <a:defRPr/>
            </a:pP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l" eaLnBrk="1" fontAlgn="auto" hangingPunct="1">
              <a:lnSpc>
                <a:spcPct val="150000"/>
              </a:lnSpc>
              <a:spcAft>
                <a:spcPts val="0"/>
              </a:spcAft>
              <a:defRPr/>
            </a:pP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l" eaLnBrk="1" fontAlgn="auto" hangingPunct="1">
              <a:lnSpc>
                <a:spcPct val="150000"/>
              </a:lnSpc>
              <a:spcAft>
                <a:spcPts val="0"/>
              </a:spcAft>
              <a:defRPr/>
            </a:pP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l" eaLnBrk="1" fontAlgn="auto" hangingPunct="1">
              <a:lnSpc>
                <a:spcPct val="150000"/>
              </a:lnSpc>
              <a:spcAft>
                <a:spcPts val="0"/>
              </a:spcAft>
              <a:defRPr/>
            </a:pP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l" eaLnBrk="1" fontAlgn="auto" hangingPunct="1">
              <a:spcAft>
                <a:spcPts val="0"/>
              </a:spcAft>
              <a:buClr>
                <a:schemeClr val="bg1"/>
              </a:buClr>
              <a:buFont typeface="Wingdings" panose="05000000000000000000" pitchFamily="2" charset="2"/>
              <a:buChar char="§"/>
              <a:defRPr/>
            </a:pP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918" name="TextBox 4"/>
          <p:cNvSpPr txBox="1">
            <a:spLocks noChangeArrowheads="1"/>
          </p:cNvSpPr>
          <p:nvPr/>
        </p:nvSpPr>
        <p:spPr bwMode="auto">
          <a:xfrm>
            <a:off x="592138" y="1612900"/>
            <a:ext cx="180181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000">
                <a:solidFill>
                  <a:schemeClr val="bg1"/>
                </a:solidFill>
              </a:rPr>
              <a:t>3 Wells Per Area to Test</a:t>
            </a:r>
          </a:p>
        </p:txBody>
      </p:sp>
      <p:sp>
        <p:nvSpPr>
          <p:cNvPr id="37895" name="Title 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cxnSp>
        <p:nvCxnSpPr>
          <p:cNvPr id="50" name="Straight Connector 49"/>
          <p:cNvCxnSpPr/>
          <p:nvPr/>
        </p:nvCxnSpPr>
        <p:spPr>
          <a:xfrm flipH="1" flipV="1">
            <a:off x="4448175" y="3854450"/>
            <a:ext cx="725488" cy="1376363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 flipH="1">
            <a:off x="4962525" y="4648200"/>
            <a:ext cx="515938" cy="174625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3221038" y="1841500"/>
            <a:ext cx="573405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400" b="1"/>
              <a:t>Only One Exploratory Well Penetrated</a:t>
            </a:r>
          </a:p>
          <a:p>
            <a:r>
              <a:rPr lang="en-US" altLang="en-US" sz="2400" b="1"/>
              <a:t>Deeper than the Supai.</a:t>
            </a:r>
          </a:p>
        </p:txBody>
      </p: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5294313" y="5754688"/>
            <a:ext cx="1871662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3200"/>
              <a:t>SE Fault </a:t>
            </a:r>
          </a:p>
          <a:p>
            <a:r>
              <a:rPr lang="en-US" altLang="en-US" sz="3200"/>
              <a:t>Block</a:t>
            </a:r>
          </a:p>
        </p:txBody>
      </p:sp>
      <p:cxnSp>
        <p:nvCxnSpPr>
          <p:cNvPr id="22" name="Straight Connector 21"/>
          <p:cNvCxnSpPr/>
          <p:nvPr/>
        </p:nvCxnSpPr>
        <p:spPr>
          <a:xfrm flipH="1">
            <a:off x="5392738" y="6754813"/>
            <a:ext cx="1481137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H="1" flipV="1">
            <a:off x="6392863" y="5637213"/>
            <a:ext cx="481012" cy="111125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Oval 23"/>
          <p:cNvSpPr/>
          <p:nvPr/>
        </p:nvSpPr>
        <p:spPr>
          <a:xfrm rot="20400000">
            <a:off x="5702300" y="4484688"/>
            <a:ext cx="819150" cy="140811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3221038" y="2882900"/>
            <a:ext cx="402748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400" b="1"/>
              <a:t>Test Results Not Reported</a:t>
            </a:r>
          </a:p>
        </p:txBody>
      </p:sp>
      <p:sp>
        <p:nvSpPr>
          <p:cNvPr id="26" name="TextBox 25"/>
          <p:cNvSpPr txBox="1">
            <a:spLocks noChangeArrowheads="1"/>
          </p:cNvSpPr>
          <p:nvPr/>
        </p:nvSpPr>
        <p:spPr bwMode="auto">
          <a:xfrm>
            <a:off x="3208338" y="3495675"/>
            <a:ext cx="547052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400" b="1"/>
              <a:t>Last Signficant, Fault Bounded Area</a:t>
            </a:r>
          </a:p>
          <a:p>
            <a:r>
              <a:rPr lang="en-US" altLang="en-US" sz="2400" b="1"/>
              <a:t>That Merits Testing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advTm="3156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1000"/>
                                        <p:tgtEl>
                                          <p:spTgt spid="389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10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10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3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3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40" presetID="42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11500"/>
                            </p:stCondLst>
                            <p:childTnLst>
                              <p:par>
                                <p:cTn id="46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500" fill="hold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500" fill="hold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52" presetID="42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17500"/>
                            </p:stCondLst>
                            <p:childTnLst>
                              <p:par>
                                <p:cTn id="58" presetID="42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14" presetClass="exit" presetSubtype="1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6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4" presetClass="exit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9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4" presetClass="exit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2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4" presetClass="exit" presetSubtype="1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build="p"/>
      <p:bldP spid="38918" grpId="0"/>
      <p:bldP spid="19" grpId="0" build="allAtOnce"/>
      <p:bldP spid="21" grpId="0" build="allAtOnce"/>
      <p:bldP spid="24" grpId="0" animBg="1"/>
      <p:bldP spid="25" grpId="0" build="allAtOnce"/>
      <p:bldP spid="26" grpId="0"/>
      <p:bldP spid="26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itle 1"/>
          <p:cNvSpPr txBox="1">
            <a:spLocks/>
          </p:cNvSpPr>
          <p:nvPr/>
        </p:nvSpPr>
        <p:spPr bwMode="auto">
          <a:xfrm>
            <a:off x="8305800" y="406399"/>
            <a:ext cx="838200" cy="5156201"/>
          </a:xfrm>
          <a:prstGeom prst="rect">
            <a:avLst/>
          </a:prstGeom>
          <a:noFill/>
          <a:ln>
            <a:noFill/>
          </a:ln>
          <a:extLst/>
        </p:spPr>
        <p:txBody>
          <a:bodyPr vert="vert270" anchor="b">
            <a:normAutofit/>
          </a:bodyPr>
          <a:lstStyle>
            <a:lvl1pPr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US" sz="36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www.AZOilGas.com</a:t>
            </a:r>
            <a:endParaRPr lang="en-US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915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269875" y="257175"/>
            <a:ext cx="8604250" cy="101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60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ARIZONA OIL AND GAS</a:t>
            </a:r>
          </a:p>
        </p:txBody>
      </p:sp>
      <p:sp>
        <p:nvSpPr>
          <p:cNvPr id="27" name="TextBox 26"/>
          <p:cNvSpPr txBox="1">
            <a:spLocks noChangeArrowheads="1"/>
          </p:cNvSpPr>
          <p:nvPr/>
        </p:nvSpPr>
        <p:spPr bwMode="auto">
          <a:xfrm>
            <a:off x="1876425" y="1528763"/>
            <a:ext cx="5391150" cy="187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40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Come Visit Us At Booth</a:t>
            </a:r>
          </a:p>
          <a:p>
            <a:pPr algn="ctr"/>
            <a:endParaRPr lang="en-US" altLang="en-US" sz="10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en-US" sz="66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841</a:t>
            </a:r>
          </a:p>
        </p:txBody>
      </p: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2971800" y="3659188"/>
            <a:ext cx="4572000" cy="175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>
                <a:solidFill>
                  <a:schemeClr val="bg1"/>
                </a:solidFill>
              </a:rPr>
              <a:t>CARMON DECKER BONANNO, President</a:t>
            </a:r>
          </a:p>
          <a:p>
            <a:r>
              <a:rPr lang="en-US" altLang="en-US">
                <a:solidFill>
                  <a:schemeClr val="bg1"/>
                </a:solidFill>
              </a:rPr>
              <a:t>11 North Saint James Place</a:t>
            </a:r>
          </a:p>
          <a:p>
            <a:r>
              <a:rPr lang="en-US" altLang="en-US">
                <a:solidFill>
                  <a:schemeClr val="bg1"/>
                </a:solidFill>
              </a:rPr>
              <a:t>Eastborough, Kansas 67206</a:t>
            </a:r>
          </a:p>
          <a:p>
            <a:r>
              <a:rPr lang="en-US" altLang="en-US">
                <a:solidFill>
                  <a:schemeClr val="bg1"/>
                </a:solidFill>
              </a:rPr>
              <a:t>PH: 816 – 223 – 3712</a:t>
            </a:r>
          </a:p>
          <a:p>
            <a:r>
              <a:rPr lang="en-US" altLang="en-US">
                <a:solidFill>
                  <a:schemeClr val="bg1"/>
                </a:solidFill>
              </a:rPr>
              <a:t>FX: 316 – 260 – 1960</a:t>
            </a:r>
          </a:p>
          <a:p>
            <a:r>
              <a:rPr lang="en-US" altLang="en-US">
                <a:solidFill>
                  <a:schemeClr val="bg1"/>
                </a:solidFill>
              </a:rPr>
              <a:t>CarmonBonanno@Hotmail.com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advTm="1468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1"/>
                            </p:stCondLst>
                            <p:childTnLst>
                              <p:par>
                                <p:cTn id="8" presetID="14" presetClass="exit" presetSubtype="10" fill="hold" grpId="0" nodeType="afterEffect">
                                  <p:stCondLst>
                                    <p:cond delay="1600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4" presetClass="exit" presetSubtype="10" fill="hold" grpId="0" nodeType="withEffect">
                                  <p:stCondLst>
                                    <p:cond delay="1600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4" presetClass="exit" presetSubtype="10" fill="hold" grpId="0" nodeType="withEffect">
                                  <p:stCondLst>
                                    <p:cond delay="1600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/>
      <p:bldP spid="27" grpId="0"/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649A3F"/>
            </a:gs>
            <a:gs pos="999">
              <a:srgbClr val="000000"/>
            </a:gs>
            <a:gs pos="99001">
              <a:srgbClr val="385723"/>
            </a:gs>
            <a:gs pos="100000">
              <a:srgbClr val="385723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05800" y="406399"/>
            <a:ext cx="838200" cy="5156201"/>
          </a:xfrm>
          <a:extLst/>
        </p:spPr>
        <p:txBody>
          <a:bodyPr vert="vert270"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www.AZOilGas.com</a:t>
            </a:r>
            <a:endParaRPr lang="en-US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16000" y="406400"/>
            <a:ext cx="7480300" cy="4927600"/>
          </a:xfrm>
        </p:spPr>
        <p:txBody>
          <a:bodyPr rtlCol="0">
            <a:normAutofit lnSpcReduction="10000"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TERMS:</a:t>
            </a:r>
          </a:p>
          <a:p>
            <a:pPr marL="1257300" lvl="2" indent="-342900" algn="l" eaLnBrk="1" fontAlgn="auto" hangingPunct="1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Char char="·"/>
              <a:defRPr/>
            </a:pPr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10 Year Leases have additional 5 year shut-</a:t>
            </a:r>
          </a:p>
          <a:p>
            <a:pPr lvl="2" algn="l" eaLnBrk="1" fontAlgn="auto" hangingPunct="1">
              <a:lnSpc>
                <a:spcPct val="150000"/>
              </a:lnSpc>
              <a:spcAft>
                <a:spcPts val="0"/>
              </a:spcAft>
              <a:defRPr/>
            </a:pP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    in provision for infrastructure.</a:t>
            </a:r>
          </a:p>
          <a:p>
            <a:pPr marL="1371600" lvl="2" indent="-457200" algn="l" eaLnBrk="1" fontAlgn="auto" hangingPunct="1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Char char="·"/>
              <a:defRPr/>
            </a:pPr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Can be unitized by production from two wells, into multiple thousands of acre tracts.</a:t>
            </a:r>
          </a:p>
          <a:p>
            <a:pPr marL="1371600" lvl="2" indent="-457200" algn="l" eaLnBrk="1" fontAlgn="auto" hangingPunct="1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Char char="·"/>
              <a:defRPr/>
            </a:pPr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Six stacked pay-zones in the Permian &amp; Devonian from 1,000’-4,000’.</a:t>
            </a:r>
          </a:p>
          <a:p>
            <a:pPr marL="1371600" lvl="2" indent="-457200" algn="l" eaLnBrk="1" fontAlgn="auto" hangingPunct="1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Char char="·"/>
              <a:defRPr/>
            </a:pPr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Standard vertical drills &lt;$650,000.00 each.</a:t>
            </a:r>
          </a:p>
          <a:p>
            <a:pPr marL="1371600" lvl="2" indent="-457200" algn="l" eaLnBrk="1" fontAlgn="auto" hangingPunct="1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Char char="·"/>
              <a:defRPr/>
            </a:pPr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Willing to negotiate a fair joint-venture.</a:t>
            </a:r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l" eaLnBrk="1" fontAlgn="auto" hangingPunct="1">
              <a:lnSpc>
                <a:spcPct val="150000"/>
              </a:lnSpc>
              <a:spcAft>
                <a:spcPts val="0"/>
              </a:spcAft>
              <a:defRPr/>
            </a:pP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l" eaLnBrk="1" fontAlgn="auto" hangingPunct="1">
              <a:lnSpc>
                <a:spcPct val="150000"/>
              </a:lnSpc>
              <a:spcAft>
                <a:spcPts val="0"/>
              </a:spcAft>
              <a:defRPr/>
            </a:pP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l" eaLnBrk="1" fontAlgn="auto" hangingPunct="1">
              <a:lnSpc>
                <a:spcPct val="150000"/>
              </a:lnSpc>
              <a:spcAft>
                <a:spcPts val="0"/>
              </a:spcAft>
              <a:defRPr/>
            </a:pP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l" eaLnBrk="1" fontAlgn="auto" hangingPunct="1">
              <a:lnSpc>
                <a:spcPct val="150000"/>
              </a:lnSpc>
              <a:spcAft>
                <a:spcPts val="0"/>
              </a:spcAft>
              <a:defRPr/>
            </a:pP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l" eaLnBrk="1" fontAlgn="auto" hangingPunct="1">
              <a:spcAft>
                <a:spcPts val="0"/>
              </a:spcAft>
              <a:buClr>
                <a:schemeClr val="bg1"/>
              </a:buClr>
              <a:buFont typeface="Wingdings" panose="05000000000000000000" pitchFamily="2" charset="2"/>
              <a:buChar char="§"/>
              <a:defRPr/>
            </a:pP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1287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3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649A3F"/>
            </a:gs>
            <a:gs pos="999">
              <a:srgbClr val="000000"/>
            </a:gs>
            <a:gs pos="99001">
              <a:srgbClr val="385723"/>
            </a:gs>
            <a:gs pos="100000">
              <a:srgbClr val="385723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05800" y="406399"/>
            <a:ext cx="838200" cy="5156201"/>
          </a:xfrm>
          <a:extLst/>
        </p:spPr>
        <p:txBody>
          <a:bodyPr vert="vert270"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www.AZOilGas.com</a:t>
            </a:r>
            <a:endParaRPr lang="en-US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6663" y="406400"/>
            <a:ext cx="7259637" cy="4927600"/>
          </a:xfrm>
        </p:spPr>
        <p:txBody>
          <a:bodyPr rtlCol="0">
            <a:normAutofit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Why Hasn’t The Holbrook Basin Already Produced?</a:t>
            </a:r>
          </a:p>
          <a:p>
            <a:pPr algn="l" eaLnBrk="1" fontAlgn="auto" hangingPunct="1">
              <a:spcAft>
                <a:spcPts val="0"/>
              </a:spcAft>
              <a:defRPr/>
            </a:pP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first well drilled in Arizona was around the turn of the century.</a:t>
            </a:r>
          </a:p>
          <a:p>
            <a:pPr algn="l" eaLnBrk="1" fontAlgn="auto" hangingPunct="1">
              <a:spcAft>
                <a:spcPts val="0"/>
              </a:spcAft>
              <a:defRPr/>
            </a:pP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took three years of promoting money, and drilling 500’ deeper to abandon the well as a dry-hole.</a:t>
            </a:r>
          </a:p>
          <a:p>
            <a:pPr algn="l" eaLnBrk="1" fontAlgn="auto" hangingPunct="1">
              <a:spcAft>
                <a:spcPts val="0"/>
              </a:spcAft>
              <a:defRPr/>
            </a:pPr>
            <a:endParaRPr lang="en-US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 algn="l" eaLnBrk="1" fontAlgn="auto" hangingPunct="1">
              <a:spcAft>
                <a:spcPts val="0"/>
              </a:spcAft>
              <a:defRPr/>
            </a:pPr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next concerted effort to drill didn’t occur until the 1960’s when Kerr McGee brought in a number of 1,000 – 3,000 BOPD wells on the </a:t>
            </a:r>
            <a:r>
              <a:rPr lang="en-US" sz="24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Dineh</a:t>
            </a:r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Bi </a:t>
            </a:r>
            <a:r>
              <a:rPr lang="en-US" sz="24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Keyah</a:t>
            </a:r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field in NE Arizona.</a:t>
            </a:r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 algn="l" eaLnBrk="1" fontAlgn="auto" hangingPunct="1">
              <a:spcAft>
                <a:spcPts val="0"/>
              </a:spcAft>
              <a:defRPr/>
            </a:pPr>
            <a:endParaRPr lang="en-US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 eaLnBrk="1" fontAlgn="auto" hangingPunct="1">
              <a:spcAft>
                <a:spcPts val="0"/>
              </a:spcAft>
              <a:defRPr/>
            </a:pP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 eaLnBrk="1" fontAlgn="auto" hangingPunct="1">
              <a:spcAft>
                <a:spcPts val="0"/>
              </a:spcAft>
              <a:defRPr/>
            </a:pP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l" eaLnBrk="1" fontAlgn="auto" hangingPunct="1">
              <a:lnSpc>
                <a:spcPct val="150000"/>
              </a:lnSpc>
              <a:spcAft>
                <a:spcPts val="0"/>
              </a:spcAft>
              <a:defRPr/>
            </a:pP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l" eaLnBrk="1" fontAlgn="auto" hangingPunct="1">
              <a:lnSpc>
                <a:spcPct val="150000"/>
              </a:lnSpc>
              <a:spcAft>
                <a:spcPts val="0"/>
              </a:spcAft>
              <a:defRPr/>
            </a:pP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l" eaLnBrk="1" fontAlgn="auto" hangingPunct="1">
              <a:lnSpc>
                <a:spcPct val="150000"/>
              </a:lnSpc>
              <a:spcAft>
                <a:spcPts val="0"/>
              </a:spcAft>
              <a:defRPr/>
            </a:pP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l" eaLnBrk="1" fontAlgn="auto" hangingPunct="1">
              <a:spcAft>
                <a:spcPts val="0"/>
              </a:spcAft>
              <a:buClr>
                <a:schemeClr val="bg1"/>
              </a:buClr>
              <a:buFont typeface="Wingdings" panose="05000000000000000000" pitchFamily="2" charset="2"/>
              <a:buChar char="§"/>
              <a:defRPr/>
            </a:pP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 advTm="1444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6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6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649A3F"/>
            </a:gs>
            <a:gs pos="999">
              <a:srgbClr val="000000"/>
            </a:gs>
            <a:gs pos="99001">
              <a:srgbClr val="385723"/>
            </a:gs>
            <a:gs pos="100000">
              <a:srgbClr val="385723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05800" y="406399"/>
            <a:ext cx="838200" cy="5156201"/>
          </a:xfrm>
          <a:extLst/>
        </p:spPr>
        <p:txBody>
          <a:bodyPr vert="vert270"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www.AZOilGas.com</a:t>
            </a:r>
            <a:endParaRPr lang="en-US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6663" y="406400"/>
            <a:ext cx="7259637" cy="527050"/>
          </a:xfrm>
        </p:spPr>
        <p:txBody>
          <a:bodyPr rtlCol="0">
            <a:normAutofit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n-US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Dineh</a:t>
            </a:r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Bi </a:t>
            </a:r>
            <a:r>
              <a:rPr lang="en-US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Keyah</a:t>
            </a:r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Production:</a:t>
            </a:r>
          </a:p>
          <a:p>
            <a:pPr algn="l" eaLnBrk="1" fontAlgn="auto" hangingPunct="1">
              <a:spcAft>
                <a:spcPts val="0"/>
              </a:spcAft>
              <a:defRPr/>
            </a:pP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l" eaLnBrk="1" fontAlgn="auto" hangingPunct="1">
              <a:lnSpc>
                <a:spcPct val="150000"/>
              </a:lnSpc>
              <a:spcAft>
                <a:spcPts val="0"/>
              </a:spcAft>
              <a:defRPr/>
            </a:pP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l" eaLnBrk="1" fontAlgn="auto" hangingPunct="1">
              <a:lnSpc>
                <a:spcPct val="150000"/>
              </a:lnSpc>
              <a:spcAft>
                <a:spcPts val="0"/>
              </a:spcAft>
              <a:defRPr/>
            </a:pP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l" eaLnBrk="1" fontAlgn="auto" hangingPunct="1">
              <a:lnSpc>
                <a:spcPct val="150000"/>
              </a:lnSpc>
              <a:spcAft>
                <a:spcPts val="0"/>
              </a:spcAft>
              <a:defRPr/>
            </a:pP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l" eaLnBrk="1" fontAlgn="auto" hangingPunct="1">
              <a:spcAft>
                <a:spcPts val="0"/>
              </a:spcAft>
              <a:buClr>
                <a:schemeClr val="bg1"/>
              </a:buClr>
              <a:buFont typeface="Wingdings" panose="05000000000000000000" pitchFamily="2" charset="2"/>
              <a:buChar char="§"/>
              <a:defRPr/>
            </a:pP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413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1863" y="933450"/>
            <a:ext cx="3640137" cy="4716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val 5"/>
          <p:cNvSpPr/>
          <p:nvPr/>
        </p:nvSpPr>
        <p:spPr>
          <a:xfrm>
            <a:off x="6099175" y="2135188"/>
            <a:ext cx="781050" cy="20002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387475" y="1266825"/>
            <a:ext cx="2900363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400">
                <a:solidFill>
                  <a:schemeClr val="bg1"/>
                </a:solidFill>
              </a:rPr>
              <a:t>34 Productive Wells</a:t>
            </a:r>
          </a:p>
          <a:p>
            <a:r>
              <a:rPr lang="en-US" altLang="en-US" sz="2400">
                <a:solidFill>
                  <a:schemeClr val="bg1"/>
                </a:solidFill>
              </a:rPr>
              <a:t>4 Square Miles: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2500313" y="2328863"/>
            <a:ext cx="174466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400">
                <a:solidFill>
                  <a:schemeClr val="bg1"/>
                </a:solidFill>
              </a:rPr>
              <a:t>2,860-2942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1830388" y="2913063"/>
            <a:ext cx="277653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3600">
                <a:solidFill>
                  <a:schemeClr val="bg1"/>
                </a:solidFill>
              </a:rPr>
              <a:t>1,851 BOPD</a:t>
            </a:r>
          </a:p>
        </p:txBody>
      </p:sp>
      <p:sp>
        <p:nvSpPr>
          <p:cNvPr id="12" name="Oval 11"/>
          <p:cNvSpPr/>
          <p:nvPr/>
        </p:nvSpPr>
        <p:spPr>
          <a:xfrm>
            <a:off x="6099175" y="2235200"/>
            <a:ext cx="781050" cy="20002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2505075" y="2328863"/>
            <a:ext cx="18065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400">
                <a:solidFill>
                  <a:schemeClr val="bg1"/>
                </a:solidFill>
              </a:rPr>
              <a:t>3,060-3,114</a:t>
            </a: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1844675" y="2908300"/>
            <a:ext cx="27749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3600">
                <a:solidFill>
                  <a:schemeClr val="bg1"/>
                </a:solidFill>
              </a:rPr>
              <a:t>2,856 BOPD</a:t>
            </a:r>
          </a:p>
        </p:txBody>
      </p:sp>
      <p:sp>
        <p:nvSpPr>
          <p:cNvPr id="15" name="Oval 14"/>
          <p:cNvSpPr/>
          <p:nvPr/>
        </p:nvSpPr>
        <p:spPr>
          <a:xfrm>
            <a:off x="6099175" y="2359025"/>
            <a:ext cx="781050" cy="20002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2500313" y="2325688"/>
            <a:ext cx="18303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400">
                <a:solidFill>
                  <a:schemeClr val="bg1"/>
                </a:solidFill>
              </a:rPr>
              <a:t>2,898-2,960</a:t>
            </a: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1830388" y="2908300"/>
            <a:ext cx="27749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3600">
                <a:solidFill>
                  <a:schemeClr val="bg1"/>
                </a:solidFill>
              </a:rPr>
              <a:t>3,249 BOPD</a:t>
            </a: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2493963" y="2328863"/>
            <a:ext cx="18288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400">
                <a:solidFill>
                  <a:schemeClr val="bg1"/>
                </a:solidFill>
              </a:rPr>
              <a:t>3,427-3,457</a:t>
            </a: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1844675" y="2908300"/>
            <a:ext cx="27749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3600">
                <a:solidFill>
                  <a:schemeClr val="bg1"/>
                </a:solidFill>
              </a:rPr>
              <a:t>2,865 BOPD</a:t>
            </a:r>
          </a:p>
        </p:txBody>
      </p:sp>
      <p:sp>
        <p:nvSpPr>
          <p:cNvPr id="20" name="Oval 19"/>
          <p:cNvSpPr/>
          <p:nvPr/>
        </p:nvSpPr>
        <p:spPr>
          <a:xfrm>
            <a:off x="6575425" y="2565400"/>
            <a:ext cx="304800" cy="26035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1303338" y="2908300"/>
            <a:ext cx="62071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3600">
                <a:solidFill>
                  <a:schemeClr val="bg1"/>
                </a:solidFill>
              </a:rPr>
              <a:t>IP</a:t>
            </a:r>
          </a:p>
        </p:txBody>
      </p: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1836738" y="2909888"/>
            <a:ext cx="27749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3600">
                <a:solidFill>
                  <a:schemeClr val="bg1"/>
                </a:solidFill>
              </a:rPr>
              <a:t>1,420 BOPD</a:t>
            </a:r>
          </a:p>
        </p:txBody>
      </p:sp>
      <p:sp>
        <p:nvSpPr>
          <p:cNvPr id="23" name="Oval 22"/>
          <p:cNvSpPr/>
          <p:nvPr/>
        </p:nvSpPr>
        <p:spPr>
          <a:xfrm>
            <a:off x="6580188" y="2646363"/>
            <a:ext cx="304800" cy="27463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6575425" y="2733675"/>
            <a:ext cx="304800" cy="25558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1570038" y="2330450"/>
            <a:ext cx="90328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400">
                <a:solidFill>
                  <a:schemeClr val="bg1"/>
                </a:solidFill>
              </a:rPr>
              <a:t>Perfs</a:t>
            </a:r>
          </a:p>
        </p:txBody>
      </p:sp>
      <p:sp>
        <p:nvSpPr>
          <p:cNvPr id="26" name="TextBox 25"/>
          <p:cNvSpPr txBox="1">
            <a:spLocks noChangeArrowheads="1"/>
          </p:cNvSpPr>
          <p:nvPr/>
        </p:nvSpPr>
        <p:spPr bwMode="auto">
          <a:xfrm>
            <a:off x="1828800" y="2901950"/>
            <a:ext cx="27749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3600">
                <a:solidFill>
                  <a:schemeClr val="bg1"/>
                </a:solidFill>
              </a:rPr>
              <a:t>2,578 BOPD</a:t>
            </a:r>
          </a:p>
        </p:txBody>
      </p:sp>
      <p:sp>
        <p:nvSpPr>
          <p:cNvPr id="27" name="Oval 26"/>
          <p:cNvSpPr/>
          <p:nvPr/>
        </p:nvSpPr>
        <p:spPr>
          <a:xfrm>
            <a:off x="6575425" y="3198813"/>
            <a:ext cx="304800" cy="27622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1843088" y="2913063"/>
            <a:ext cx="27749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3600">
                <a:solidFill>
                  <a:schemeClr val="bg1"/>
                </a:solidFill>
              </a:rPr>
              <a:t>2,622 BOPD</a:t>
            </a:r>
          </a:p>
        </p:txBody>
      </p:sp>
      <p:sp>
        <p:nvSpPr>
          <p:cNvPr id="29" name="Oval 28"/>
          <p:cNvSpPr/>
          <p:nvPr/>
        </p:nvSpPr>
        <p:spPr>
          <a:xfrm>
            <a:off x="6592888" y="3692525"/>
            <a:ext cx="304800" cy="42703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0" name="TextBox 29"/>
          <p:cNvSpPr txBox="1">
            <a:spLocks noChangeArrowheads="1"/>
          </p:cNvSpPr>
          <p:nvPr/>
        </p:nvSpPr>
        <p:spPr bwMode="auto">
          <a:xfrm>
            <a:off x="2449513" y="2909888"/>
            <a:ext cx="1843087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3600">
                <a:solidFill>
                  <a:schemeClr val="bg1"/>
                </a:solidFill>
              </a:rPr>
              <a:t>118-397</a:t>
            </a:r>
          </a:p>
          <a:p>
            <a:r>
              <a:rPr lang="en-US" altLang="en-US" sz="3600">
                <a:solidFill>
                  <a:schemeClr val="bg1"/>
                </a:solidFill>
              </a:rPr>
              <a:t>BOPD</a:t>
            </a:r>
          </a:p>
        </p:txBody>
      </p:sp>
      <p:sp>
        <p:nvSpPr>
          <p:cNvPr id="31" name="TextBox 30"/>
          <p:cNvSpPr txBox="1">
            <a:spLocks noChangeArrowheads="1"/>
          </p:cNvSpPr>
          <p:nvPr/>
        </p:nvSpPr>
        <p:spPr bwMode="auto">
          <a:xfrm>
            <a:off x="1836738" y="2916238"/>
            <a:ext cx="2776537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3600">
                <a:solidFill>
                  <a:schemeClr val="bg1"/>
                </a:solidFill>
              </a:rPr>
              <a:t>1,631 BOPD</a:t>
            </a:r>
          </a:p>
        </p:txBody>
      </p:sp>
      <p:sp>
        <p:nvSpPr>
          <p:cNvPr id="32" name="Oval 31"/>
          <p:cNvSpPr/>
          <p:nvPr/>
        </p:nvSpPr>
        <p:spPr>
          <a:xfrm>
            <a:off x="6580188" y="4508500"/>
            <a:ext cx="304800" cy="27622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6575425" y="4692650"/>
            <a:ext cx="304800" cy="27622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4" name="TextBox 33"/>
          <p:cNvSpPr txBox="1">
            <a:spLocks noChangeArrowheads="1"/>
          </p:cNvSpPr>
          <p:nvPr/>
        </p:nvSpPr>
        <p:spPr bwMode="auto">
          <a:xfrm>
            <a:off x="1843088" y="2906713"/>
            <a:ext cx="27749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3600">
                <a:solidFill>
                  <a:schemeClr val="bg1"/>
                </a:solidFill>
              </a:rPr>
              <a:t>1,800 BOPD</a:t>
            </a:r>
          </a:p>
        </p:txBody>
      </p:sp>
      <p:sp>
        <p:nvSpPr>
          <p:cNvPr id="35" name="TextBox 34"/>
          <p:cNvSpPr txBox="1">
            <a:spLocks noChangeArrowheads="1"/>
          </p:cNvSpPr>
          <p:nvPr/>
        </p:nvSpPr>
        <p:spPr bwMode="auto">
          <a:xfrm>
            <a:off x="2084388" y="2901950"/>
            <a:ext cx="251936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3600">
                <a:solidFill>
                  <a:schemeClr val="bg1"/>
                </a:solidFill>
              </a:rPr>
              <a:t> 456 BOPD</a:t>
            </a:r>
          </a:p>
        </p:txBody>
      </p:sp>
      <p:sp>
        <p:nvSpPr>
          <p:cNvPr id="36" name="Oval 35"/>
          <p:cNvSpPr/>
          <p:nvPr/>
        </p:nvSpPr>
        <p:spPr>
          <a:xfrm>
            <a:off x="6592888" y="5046663"/>
            <a:ext cx="304800" cy="27463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2122488" y="4110038"/>
            <a:ext cx="22320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400">
                <a:solidFill>
                  <a:schemeClr val="bg1"/>
                </a:solidFill>
              </a:rPr>
              <a:t>CUMULATIVE:</a:t>
            </a:r>
          </a:p>
        </p:txBody>
      </p:sp>
      <p:sp>
        <p:nvSpPr>
          <p:cNvPr id="37" name="TextBox 36"/>
          <p:cNvSpPr txBox="1">
            <a:spLocks noChangeArrowheads="1"/>
          </p:cNvSpPr>
          <p:nvPr/>
        </p:nvSpPr>
        <p:spPr bwMode="auto">
          <a:xfrm>
            <a:off x="1704975" y="4470400"/>
            <a:ext cx="30067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3200" b="1">
                <a:solidFill>
                  <a:schemeClr val="bg1"/>
                </a:solidFill>
              </a:rPr>
              <a:t>1,151,594 Bbls</a:t>
            </a:r>
          </a:p>
        </p:txBody>
      </p:sp>
      <p:sp>
        <p:nvSpPr>
          <p:cNvPr id="38" name="TextBox 37"/>
          <p:cNvSpPr txBox="1">
            <a:spLocks noChangeArrowheads="1"/>
          </p:cNvSpPr>
          <p:nvPr/>
        </p:nvSpPr>
        <p:spPr bwMode="auto">
          <a:xfrm>
            <a:off x="1704975" y="4470400"/>
            <a:ext cx="30067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3200" b="1">
                <a:solidFill>
                  <a:schemeClr val="bg1"/>
                </a:solidFill>
              </a:rPr>
              <a:t>3,624,310 Bbls</a:t>
            </a:r>
          </a:p>
        </p:txBody>
      </p:sp>
      <p:sp>
        <p:nvSpPr>
          <p:cNvPr id="39" name="TextBox 38"/>
          <p:cNvSpPr txBox="1">
            <a:spLocks noChangeArrowheads="1"/>
          </p:cNvSpPr>
          <p:nvPr/>
        </p:nvSpPr>
        <p:spPr bwMode="auto">
          <a:xfrm>
            <a:off x="1704975" y="4470400"/>
            <a:ext cx="30067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3200" b="1">
                <a:solidFill>
                  <a:schemeClr val="bg1"/>
                </a:solidFill>
              </a:rPr>
              <a:t>1,926,468 Bbls</a:t>
            </a:r>
          </a:p>
        </p:txBody>
      </p:sp>
      <p:sp>
        <p:nvSpPr>
          <p:cNvPr id="40" name="TextBox 39"/>
          <p:cNvSpPr txBox="1">
            <a:spLocks noChangeArrowheads="1"/>
          </p:cNvSpPr>
          <p:nvPr/>
        </p:nvSpPr>
        <p:spPr bwMode="auto">
          <a:xfrm>
            <a:off x="1704975" y="4470400"/>
            <a:ext cx="30067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3200" b="1">
                <a:solidFill>
                  <a:schemeClr val="bg1"/>
                </a:solidFill>
              </a:rPr>
              <a:t>1,152,884 Bbls</a:t>
            </a:r>
          </a:p>
        </p:txBody>
      </p:sp>
      <p:sp>
        <p:nvSpPr>
          <p:cNvPr id="41" name="TextBox 40"/>
          <p:cNvSpPr txBox="1">
            <a:spLocks noChangeArrowheads="1"/>
          </p:cNvSpPr>
          <p:nvPr/>
        </p:nvSpPr>
        <p:spPr bwMode="auto">
          <a:xfrm>
            <a:off x="2038350" y="4470400"/>
            <a:ext cx="26654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3200" b="1">
                <a:solidFill>
                  <a:schemeClr val="bg1"/>
                </a:solidFill>
              </a:rPr>
              <a:t>658,392 Bbls</a:t>
            </a:r>
          </a:p>
        </p:txBody>
      </p:sp>
      <p:sp>
        <p:nvSpPr>
          <p:cNvPr id="42" name="TextBox 41"/>
          <p:cNvSpPr txBox="1">
            <a:spLocks noChangeArrowheads="1"/>
          </p:cNvSpPr>
          <p:nvPr/>
        </p:nvSpPr>
        <p:spPr bwMode="auto">
          <a:xfrm>
            <a:off x="1697038" y="4470400"/>
            <a:ext cx="30067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3200" b="1">
                <a:solidFill>
                  <a:schemeClr val="bg1"/>
                </a:solidFill>
              </a:rPr>
              <a:t>1,657,099 Bbls</a:t>
            </a:r>
          </a:p>
        </p:txBody>
      </p:sp>
      <p:sp>
        <p:nvSpPr>
          <p:cNvPr id="43" name="TextBox 42"/>
          <p:cNvSpPr txBox="1">
            <a:spLocks noChangeArrowheads="1"/>
          </p:cNvSpPr>
          <p:nvPr/>
        </p:nvSpPr>
        <p:spPr bwMode="auto">
          <a:xfrm>
            <a:off x="2047875" y="4473575"/>
            <a:ext cx="2667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3200" b="1">
                <a:solidFill>
                  <a:schemeClr val="bg1"/>
                </a:solidFill>
              </a:rPr>
              <a:t>318,815 Bbls</a:t>
            </a:r>
          </a:p>
        </p:txBody>
      </p:sp>
      <p:sp>
        <p:nvSpPr>
          <p:cNvPr id="44" name="TextBox 43"/>
          <p:cNvSpPr txBox="1">
            <a:spLocks noChangeArrowheads="1"/>
          </p:cNvSpPr>
          <p:nvPr/>
        </p:nvSpPr>
        <p:spPr bwMode="auto">
          <a:xfrm>
            <a:off x="2070100" y="4476750"/>
            <a:ext cx="264318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3200" b="1">
                <a:solidFill>
                  <a:schemeClr val="bg1"/>
                </a:solidFill>
              </a:rPr>
              <a:t>115,197 Bbls</a:t>
            </a:r>
          </a:p>
        </p:txBody>
      </p:sp>
      <p:sp>
        <p:nvSpPr>
          <p:cNvPr id="45" name="TextBox 44"/>
          <p:cNvSpPr txBox="1">
            <a:spLocks noChangeArrowheads="1"/>
          </p:cNvSpPr>
          <p:nvPr/>
        </p:nvSpPr>
        <p:spPr bwMode="auto">
          <a:xfrm>
            <a:off x="2060575" y="4479925"/>
            <a:ext cx="264318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3200" b="1">
                <a:solidFill>
                  <a:schemeClr val="bg1"/>
                </a:solidFill>
              </a:rPr>
              <a:t>115,795 Bbls</a:t>
            </a:r>
          </a:p>
        </p:txBody>
      </p:sp>
      <p:sp>
        <p:nvSpPr>
          <p:cNvPr id="46" name="TextBox 45"/>
          <p:cNvSpPr txBox="1">
            <a:spLocks noChangeArrowheads="1"/>
          </p:cNvSpPr>
          <p:nvPr/>
        </p:nvSpPr>
        <p:spPr bwMode="auto">
          <a:xfrm>
            <a:off x="2281238" y="4476750"/>
            <a:ext cx="24384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3200" b="1">
                <a:solidFill>
                  <a:schemeClr val="bg1"/>
                </a:solidFill>
              </a:rPr>
              <a:t>96,758 Bbls</a:t>
            </a:r>
          </a:p>
        </p:txBody>
      </p:sp>
      <p:sp>
        <p:nvSpPr>
          <p:cNvPr id="47" name="TextBox 46"/>
          <p:cNvSpPr txBox="1">
            <a:spLocks noChangeArrowheads="1"/>
          </p:cNvSpPr>
          <p:nvPr/>
        </p:nvSpPr>
        <p:spPr bwMode="auto">
          <a:xfrm>
            <a:off x="2038350" y="4467225"/>
            <a:ext cx="26654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3200" b="1">
                <a:solidFill>
                  <a:schemeClr val="bg1"/>
                </a:solidFill>
              </a:rPr>
              <a:t>870,479 Bbls</a:t>
            </a:r>
          </a:p>
        </p:txBody>
      </p:sp>
      <p:sp>
        <p:nvSpPr>
          <p:cNvPr id="48" name="TextBox 47"/>
          <p:cNvSpPr txBox="1">
            <a:spLocks noChangeArrowheads="1"/>
          </p:cNvSpPr>
          <p:nvPr/>
        </p:nvSpPr>
        <p:spPr bwMode="auto">
          <a:xfrm>
            <a:off x="1704975" y="4470400"/>
            <a:ext cx="30067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3200" b="1">
                <a:solidFill>
                  <a:schemeClr val="bg1"/>
                </a:solidFill>
              </a:rPr>
              <a:t>1,910,915 Bbls</a:t>
            </a:r>
          </a:p>
        </p:txBody>
      </p:sp>
      <p:sp>
        <p:nvSpPr>
          <p:cNvPr id="49" name="TextBox 48"/>
          <p:cNvSpPr txBox="1">
            <a:spLocks noChangeArrowheads="1"/>
          </p:cNvSpPr>
          <p:nvPr/>
        </p:nvSpPr>
        <p:spPr bwMode="auto">
          <a:xfrm>
            <a:off x="1716088" y="4470400"/>
            <a:ext cx="29845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3200" b="1">
                <a:solidFill>
                  <a:schemeClr val="bg1"/>
                </a:solidFill>
              </a:rPr>
              <a:t>1,019,211 Bbls</a:t>
            </a:r>
          </a:p>
        </p:txBody>
      </p:sp>
      <p:pic>
        <p:nvPicPr>
          <p:cNvPr id="50" name="Audio 49">
            <a:hlinkClick r:id="" action="ppaction://media"/>
          </p:cNvPr>
          <p:cNvPicPr>
            <a:picLocks noChangeAspect="1"/>
          </p:cNvPicPr>
          <p:nvPr>
            <a:audioFile r:link="rId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med" advClick="0" advTm="64034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4" presetID="42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42" presetID="14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6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9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5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2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2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2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6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6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75" presetID="14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9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88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2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2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2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9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 nodeType="afterGroup">
                            <p:stCondLst>
                              <p:cond delay="17000"/>
                            </p:stCondLst>
                            <p:childTnLst>
                              <p:par>
                                <p:cTn id="104" presetID="14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8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1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 nodeType="afterGroup">
                            <p:stCondLst>
                              <p:cond delay="18000"/>
                            </p:stCondLst>
                            <p:childTnLst>
                              <p:par>
                                <p:cTn id="11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 nodeType="afterGroup">
                            <p:stCondLst>
                              <p:cond delay="19000"/>
                            </p:stCondLst>
                            <p:childTnLst>
                              <p:par>
                                <p:cTn id="1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3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6" dur="2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7" dur="2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 nodeType="afterGroup">
                            <p:stCondLst>
                              <p:cond delay="21000"/>
                            </p:stCondLst>
                            <p:childTnLst>
                              <p:par>
                                <p:cTn id="12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 nodeType="afterGroup">
                            <p:stCondLst>
                              <p:cond delay="23000"/>
                            </p:stCondLst>
                            <p:childTnLst>
                              <p:par>
                                <p:cTn id="134" presetID="14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3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38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1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 nodeType="afterGroup">
                            <p:stCondLst>
                              <p:cond delay="24000"/>
                            </p:stCondLst>
                            <p:childTnLst>
                              <p:par>
                                <p:cTn id="15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5" dur="2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6" dur="2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 nodeType="afterGroup">
                            <p:stCondLst>
                              <p:cond delay="26000"/>
                            </p:stCondLst>
                            <p:childTnLst>
                              <p:par>
                                <p:cTn id="15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0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1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 nodeType="afterGroup">
                            <p:stCondLst>
                              <p:cond delay="28000"/>
                            </p:stCondLst>
                            <p:childTnLst>
                              <p:par>
                                <p:cTn id="163" presetID="14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7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 nodeType="afterGroup">
                            <p:stCondLst>
                              <p:cond delay="29000"/>
                            </p:stCondLst>
                            <p:childTnLst>
                              <p:par>
                                <p:cTn id="17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8" dur="20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9" dur="20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 nodeType="afterGroup">
                            <p:stCondLst>
                              <p:cond delay="31000"/>
                            </p:stCondLst>
                            <p:childTnLst>
                              <p:par>
                                <p:cTn id="18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3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4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 nodeType="afterGroup">
                            <p:stCondLst>
                              <p:cond delay="33000"/>
                            </p:stCondLst>
                            <p:childTnLst>
                              <p:par>
                                <p:cTn id="186" presetID="14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90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9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 nodeType="afterGroup">
                            <p:stCondLst>
                              <p:cond delay="34000"/>
                            </p:stCondLst>
                            <p:childTnLst>
                              <p:par>
                                <p:cTn id="19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1" dur="20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2" dur="20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 nodeType="afterGroup">
                            <p:stCondLst>
                              <p:cond delay="36000"/>
                            </p:stCondLst>
                            <p:childTnLst>
                              <p:par>
                                <p:cTn id="20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6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7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 nodeType="afterGroup">
                            <p:stCondLst>
                              <p:cond delay="38000"/>
                            </p:stCondLst>
                            <p:childTnLst>
                              <p:par>
                                <p:cTn id="209" presetID="14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3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 nodeType="afterGroup">
                            <p:stCondLst>
                              <p:cond delay="39000"/>
                            </p:stCondLst>
                            <p:childTnLst>
                              <p:par>
                                <p:cTn id="21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4" dur="20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5" dur="20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8" dur="2000" fill="hold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9" dur="2000" fill="hold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0" fill="hold" nodeType="afterGroup">
                            <p:stCondLst>
                              <p:cond delay="41000"/>
                            </p:stCondLst>
                            <p:childTnLst>
                              <p:par>
                                <p:cTn id="23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3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4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 nodeType="afterGroup">
                            <p:stCondLst>
                              <p:cond delay="43000"/>
                            </p:stCondLst>
                            <p:childTnLst>
                              <p:par>
                                <p:cTn id="236" presetID="14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3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 nodeType="afterGroup">
                            <p:stCondLst>
                              <p:cond delay="43500"/>
                            </p:stCondLst>
                            <p:childTnLst>
                              <p:par>
                                <p:cTn id="24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3" fill="hold" nodeType="afterGroup">
                            <p:stCondLst>
                              <p:cond delay="44500"/>
                            </p:stCondLst>
                            <p:childTnLst>
                              <p:par>
                                <p:cTn id="244" presetID="14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4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 nodeType="afterGroup">
                            <p:stCondLst>
                              <p:cond delay="45000"/>
                            </p:stCondLst>
                            <p:childTnLst>
                              <p:par>
                                <p:cTn id="24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0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1" fill="hold" nodeType="afterGroup">
                            <p:stCondLst>
                              <p:cond delay="46000"/>
                            </p:stCondLst>
                            <p:childTnLst>
                              <p:par>
                                <p:cTn id="252" presetID="14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5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5" fill="hold" nodeType="afterGroup">
                            <p:stCondLst>
                              <p:cond delay="46500"/>
                            </p:stCondLst>
                            <p:childTnLst>
                              <p:par>
                                <p:cTn id="25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8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 nodeType="afterGroup">
                            <p:stCondLst>
                              <p:cond delay="47500"/>
                            </p:stCondLst>
                            <p:childTnLst>
                              <p:par>
                                <p:cTn id="260" presetID="14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6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3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64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6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67" dur="500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9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7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2" fill="hold" nodeType="afterGroup">
                            <p:stCondLst>
                              <p:cond delay="48500"/>
                            </p:stCondLst>
                            <p:childTnLst>
                              <p:par>
                                <p:cTn id="27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8" dur="20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9" dur="20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0" fill="hold" nodeType="afterGroup">
                            <p:stCondLst>
                              <p:cond delay="50500"/>
                            </p:stCondLst>
                            <p:childTnLst>
                              <p:par>
                                <p:cTn id="28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3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4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5" fill="hold" nodeType="afterGroup">
                            <p:stCondLst>
                              <p:cond delay="52500"/>
                            </p:stCondLst>
                            <p:childTnLst>
                              <p:par>
                                <p:cTn id="286" presetID="14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8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9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90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2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9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 nodeType="afterGroup">
                            <p:stCondLst>
                              <p:cond delay="53500"/>
                            </p:stCondLst>
                            <p:childTnLst>
                              <p:par>
                                <p:cTn id="29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1" dur="20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2" dur="20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3" fill="hold" nodeType="afterGroup">
                            <p:stCondLst>
                              <p:cond delay="55500"/>
                            </p:stCondLst>
                            <p:childTnLst>
                              <p:par>
                                <p:cTn id="30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6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7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8" fill="hold" nodeType="afterGroup">
                            <p:stCondLst>
                              <p:cond delay="57500"/>
                            </p:stCondLst>
                            <p:childTnLst>
                              <p:par>
                                <p:cTn id="309" presetID="14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1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13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5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1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8" fill="hold" nodeType="afterGroup">
                            <p:stCondLst>
                              <p:cond delay="58500"/>
                            </p:stCondLst>
                            <p:childTnLst>
                              <p:par>
                                <p:cTn id="31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4" dur="20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5" dur="20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6" fill="hold" nodeType="afterGroup">
                            <p:stCondLst>
                              <p:cond delay="60500"/>
                            </p:stCondLst>
                            <p:childTnLst>
                              <p:par>
                                <p:cTn id="32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9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0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1" fill="hold" nodeType="afterGroup">
                            <p:stCondLst>
                              <p:cond delay="62500"/>
                            </p:stCondLst>
                            <p:childTnLst>
                              <p:par>
                                <p:cTn id="332" presetID="14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3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36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8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3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</p:childTnLst>
        </p:cTn>
      </p:par>
    </p:tnLst>
    <p:bldLst>
      <p:bldP spid="6" grpId="0" animBg="1"/>
      <p:bldP spid="6" grpId="1" animBg="1"/>
      <p:bldP spid="12" grpId="0" animBg="1"/>
      <p:bldP spid="12" grpId="1" animBg="1"/>
      <p:bldP spid="15" grpId="0" animBg="1"/>
      <p:bldP spid="15" grpId="1" animBg="1"/>
      <p:bldP spid="20" grpId="0" animBg="1"/>
      <p:bldP spid="20" grpId="1" animBg="1"/>
      <p:bldP spid="21" grpId="0"/>
      <p:bldP spid="23" grpId="0" animBg="1"/>
      <p:bldP spid="23" grpId="1" animBg="1"/>
      <p:bldP spid="24" grpId="0" animBg="1"/>
      <p:bldP spid="24" grpId="1" animBg="1"/>
      <p:bldP spid="25" grpId="0"/>
      <p:bldP spid="25" grpId="1"/>
      <p:bldP spid="27" grpId="0" animBg="1"/>
      <p:bldP spid="27" grpId="1" animBg="1"/>
      <p:bldP spid="29" grpId="0" animBg="1"/>
      <p:bldP spid="29" grpId="1" animBg="1"/>
      <p:bldP spid="30" grpId="0" uiExpand="1" build="allAtOnce"/>
      <p:bldP spid="32" grpId="0" animBg="1"/>
      <p:bldP spid="32" grpId="1" animBg="1"/>
      <p:bldP spid="33" grpId="0" animBg="1"/>
      <p:bldP spid="33" grpId="1" animBg="1"/>
      <p:bldP spid="36" grpId="0" animBg="1"/>
      <p:bldP spid="36" grpId="1" animBg="1"/>
      <p:bldP spid="4" grpId="0"/>
      <p:bldP spid="37" grpId="0"/>
      <p:bldP spid="37" grpId="1"/>
      <p:bldP spid="38" grpId="0"/>
      <p:bldP spid="38" grpId="1"/>
      <p:bldP spid="39" grpId="0"/>
      <p:bldP spid="39" grpId="1"/>
      <p:bldP spid="40" grpId="0"/>
      <p:bldP spid="40" grpId="1"/>
      <p:bldP spid="41" grpId="0"/>
      <p:bldP spid="41" grpId="1"/>
      <p:bldP spid="42" grpId="0"/>
      <p:bldP spid="42" grpId="1"/>
      <p:bldP spid="43" grpId="0"/>
      <p:bldP spid="43" grpId="1"/>
      <p:bldP spid="44" grpId="0"/>
      <p:bldP spid="44" grpId="1"/>
      <p:bldP spid="45" grpId="0"/>
      <p:bldP spid="45" grpId="1"/>
      <p:bldP spid="46" grpId="0"/>
      <p:bldP spid="46" grpId="1"/>
      <p:bldP spid="47" grpId="0"/>
      <p:bldP spid="47" grpId="1"/>
      <p:bldP spid="48" grpId="0"/>
      <p:bldP spid="48" grpId="1"/>
      <p:bldP spid="49" grpId="0"/>
      <p:bldP spid="49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4" name="Picture 3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5038" y="933450"/>
            <a:ext cx="3598862" cy="4659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05800" y="406399"/>
            <a:ext cx="838200" cy="5156201"/>
          </a:xfrm>
          <a:extLst/>
        </p:spPr>
        <p:txBody>
          <a:bodyPr vert="vert270"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www.AZOilGas.com</a:t>
            </a:r>
            <a:endParaRPr lang="en-US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6663" y="406400"/>
            <a:ext cx="7259637" cy="527050"/>
          </a:xfrm>
        </p:spPr>
        <p:txBody>
          <a:bodyPr rtlCol="0">
            <a:normAutofit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n-US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Dineh</a:t>
            </a:r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Bi </a:t>
            </a:r>
            <a:r>
              <a:rPr lang="en-US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Keyah</a:t>
            </a:r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Production:</a:t>
            </a:r>
          </a:p>
          <a:p>
            <a:pPr algn="l" eaLnBrk="1" fontAlgn="auto" hangingPunct="1">
              <a:spcAft>
                <a:spcPts val="0"/>
              </a:spcAft>
              <a:defRPr/>
            </a:pP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l" eaLnBrk="1" fontAlgn="auto" hangingPunct="1">
              <a:lnSpc>
                <a:spcPct val="150000"/>
              </a:lnSpc>
              <a:spcAft>
                <a:spcPts val="0"/>
              </a:spcAft>
              <a:defRPr/>
            </a:pP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l" eaLnBrk="1" fontAlgn="auto" hangingPunct="1">
              <a:lnSpc>
                <a:spcPct val="150000"/>
              </a:lnSpc>
              <a:spcAft>
                <a:spcPts val="0"/>
              </a:spcAft>
              <a:defRPr/>
            </a:pP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l" eaLnBrk="1" fontAlgn="auto" hangingPunct="1">
              <a:lnSpc>
                <a:spcPct val="150000"/>
              </a:lnSpc>
              <a:spcAft>
                <a:spcPts val="0"/>
              </a:spcAft>
              <a:defRPr/>
            </a:pP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l" eaLnBrk="1" fontAlgn="auto" hangingPunct="1">
              <a:spcAft>
                <a:spcPts val="0"/>
              </a:spcAft>
              <a:buClr>
                <a:schemeClr val="bg1"/>
              </a:buClr>
              <a:buFont typeface="Wingdings" panose="05000000000000000000" pitchFamily="2" charset="2"/>
              <a:buChar char="§"/>
              <a:defRPr/>
            </a:pP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437" name="TextBox 6"/>
          <p:cNvSpPr txBox="1">
            <a:spLocks noChangeArrowheads="1"/>
          </p:cNvSpPr>
          <p:nvPr/>
        </p:nvSpPr>
        <p:spPr bwMode="auto">
          <a:xfrm>
            <a:off x="1387475" y="1266825"/>
            <a:ext cx="2900363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400">
                <a:solidFill>
                  <a:schemeClr val="bg1"/>
                </a:solidFill>
              </a:rPr>
              <a:t>34 Productive Wells</a:t>
            </a:r>
          </a:p>
          <a:p>
            <a:r>
              <a:rPr lang="en-US" altLang="en-US" sz="2400">
                <a:solidFill>
                  <a:schemeClr val="bg1"/>
                </a:solidFill>
              </a:rPr>
              <a:t>4 Square Miles: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1830388" y="2913063"/>
            <a:ext cx="26479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3600">
                <a:solidFill>
                  <a:schemeClr val="bg1"/>
                </a:solidFill>
              </a:rPr>
              <a:t>  246 BOPD</a:t>
            </a:r>
          </a:p>
        </p:txBody>
      </p: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1303338" y="2908300"/>
            <a:ext cx="62071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3600">
                <a:solidFill>
                  <a:schemeClr val="bg1"/>
                </a:solidFill>
              </a:rPr>
              <a:t>IP</a:t>
            </a:r>
          </a:p>
        </p:txBody>
      </p:sp>
      <p:sp>
        <p:nvSpPr>
          <p:cNvPr id="27" name="Oval 26"/>
          <p:cNvSpPr/>
          <p:nvPr/>
        </p:nvSpPr>
        <p:spPr>
          <a:xfrm>
            <a:off x="6577013" y="1898650"/>
            <a:ext cx="304800" cy="27622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6575425" y="2073275"/>
            <a:ext cx="304800" cy="27463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6592888" y="2576513"/>
            <a:ext cx="304800" cy="27622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6592888" y="2701925"/>
            <a:ext cx="304800" cy="27463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8" name="TextBox 37"/>
          <p:cNvSpPr txBox="1">
            <a:spLocks noChangeArrowheads="1"/>
          </p:cNvSpPr>
          <p:nvPr/>
        </p:nvSpPr>
        <p:spPr bwMode="auto">
          <a:xfrm>
            <a:off x="1830388" y="2913063"/>
            <a:ext cx="26479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3600">
                <a:solidFill>
                  <a:schemeClr val="bg1"/>
                </a:solidFill>
              </a:rPr>
              <a:t>  251 BOPD</a:t>
            </a:r>
          </a:p>
        </p:txBody>
      </p:sp>
      <p:sp>
        <p:nvSpPr>
          <p:cNvPr id="39" name="TextBox 38"/>
          <p:cNvSpPr txBox="1">
            <a:spLocks noChangeArrowheads="1"/>
          </p:cNvSpPr>
          <p:nvPr/>
        </p:nvSpPr>
        <p:spPr bwMode="auto">
          <a:xfrm>
            <a:off x="1830388" y="2913063"/>
            <a:ext cx="26479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3600">
                <a:solidFill>
                  <a:schemeClr val="bg1"/>
                </a:solidFill>
              </a:rPr>
              <a:t>  109 BOPD</a:t>
            </a:r>
          </a:p>
        </p:txBody>
      </p:sp>
      <p:sp>
        <p:nvSpPr>
          <p:cNvPr id="40" name="TextBox 39"/>
          <p:cNvSpPr txBox="1">
            <a:spLocks noChangeArrowheads="1"/>
          </p:cNvSpPr>
          <p:nvPr/>
        </p:nvSpPr>
        <p:spPr bwMode="auto">
          <a:xfrm>
            <a:off x="1830388" y="2916238"/>
            <a:ext cx="264795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3600">
                <a:solidFill>
                  <a:schemeClr val="bg1"/>
                </a:solidFill>
              </a:rPr>
              <a:t>  107 BOPD</a:t>
            </a:r>
          </a:p>
        </p:txBody>
      </p:sp>
      <p:sp>
        <p:nvSpPr>
          <p:cNvPr id="41" name="Oval 40"/>
          <p:cNvSpPr/>
          <p:nvPr/>
        </p:nvSpPr>
        <p:spPr>
          <a:xfrm>
            <a:off x="6592888" y="2757488"/>
            <a:ext cx="304800" cy="27463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2" name="Oval 41"/>
          <p:cNvSpPr/>
          <p:nvPr/>
        </p:nvSpPr>
        <p:spPr>
          <a:xfrm>
            <a:off x="6600825" y="2852738"/>
            <a:ext cx="304800" cy="27463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3" name="Oval 42"/>
          <p:cNvSpPr/>
          <p:nvPr/>
        </p:nvSpPr>
        <p:spPr>
          <a:xfrm>
            <a:off x="6591300" y="2955925"/>
            <a:ext cx="304800" cy="27463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4" name="TextBox 43"/>
          <p:cNvSpPr txBox="1">
            <a:spLocks noChangeArrowheads="1"/>
          </p:cNvSpPr>
          <p:nvPr/>
        </p:nvSpPr>
        <p:spPr bwMode="auto">
          <a:xfrm>
            <a:off x="1830388" y="2916238"/>
            <a:ext cx="264795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3600">
                <a:solidFill>
                  <a:schemeClr val="bg1"/>
                </a:solidFill>
              </a:rPr>
              <a:t>  236 BOPD</a:t>
            </a:r>
          </a:p>
        </p:txBody>
      </p:sp>
      <p:sp>
        <p:nvSpPr>
          <p:cNvPr id="45" name="TextBox 44"/>
          <p:cNvSpPr txBox="1">
            <a:spLocks noChangeArrowheads="1"/>
          </p:cNvSpPr>
          <p:nvPr/>
        </p:nvSpPr>
        <p:spPr bwMode="auto">
          <a:xfrm>
            <a:off x="1830388" y="2916238"/>
            <a:ext cx="264795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3600">
                <a:solidFill>
                  <a:schemeClr val="bg1"/>
                </a:solidFill>
              </a:rPr>
              <a:t>  170 BOPD</a:t>
            </a:r>
          </a:p>
        </p:txBody>
      </p:sp>
      <p:sp>
        <p:nvSpPr>
          <p:cNvPr id="46" name="TextBox 45"/>
          <p:cNvSpPr txBox="1">
            <a:spLocks noChangeArrowheads="1"/>
          </p:cNvSpPr>
          <p:nvPr/>
        </p:nvSpPr>
        <p:spPr bwMode="auto">
          <a:xfrm>
            <a:off x="1830388" y="2908300"/>
            <a:ext cx="264636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3600">
                <a:solidFill>
                  <a:schemeClr val="bg1"/>
                </a:solidFill>
              </a:rPr>
              <a:t>  256 BOPD</a:t>
            </a:r>
          </a:p>
        </p:txBody>
      </p:sp>
      <p:sp>
        <p:nvSpPr>
          <p:cNvPr id="47" name="Oval 46"/>
          <p:cNvSpPr/>
          <p:nvPr/>
        </p:nvSpPr>
        <p:spPr>
          <a:xfrm>
            <a:off x="6981825" y="4032250"/>
            <a:ext cx="523875" cy="27463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8" name="Oval 47"/>
          <p:cNvSpPr/>
          <p:nvPr/>
        </p:nvSpPr>
        <p:spPr>
          <a:xfrm>
            <a:off x="7118350" y="4514850"/>
            <a:ext cx="387350" cy="1905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9" name="Oval 48"/>
          <p:cNvSpPr/>
          <p:nvPr/>
        </p:nvSpPr>
        <p:spPr>
          <a:xfrm>
            <a:off x="7118350" y="4610100"/>
            <a:ext cx="387350" cy="1905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0" name="TextBox 49"/>
          <p:cNvSpPr txBox="1">
            <a:spLocks noChangeArrowheads="1"/>
          </p:cNvSpPr>
          <p:nvPr/>
        </p:nvSpPr>
        <p:spPr bwMode="auto">
          <a:xfrm>
            <a:off x="1135063" y="2084388"/>
            <a:ext cx="3594100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3600">
                <a:solidFill>
                  <a:schemeClr val="bg1"/>
                </a:solidFill>
              </a:rPr>
              <a:t>DBK averaged</a:t>
            </a:r>
          </a:p>
          <a:p>
            <a:r>
              <a:rPr lang="en-US" altLang="en-US" sz="3600">
                <a:solidFill>
                  <a:schemeClr val="bg1"/>
                </a:solidFill>
              </a:rPr>
              <a:t>547,000+BOPW</a:t>
            </a:r>
          </a:p>
          <a:p>
            <a:r>
              <a:rPr lang="en-US" altLang="en-US" sz="3600">
                <a:solidFill>
                  <a:schemeClr val="bg1"/>
                </a:solidFill>
              </a:rPr>
              <a:t>&amp; 188,000+MCF</a:t>
            </a:r>
          </a:p>
          <a:p>
            <a:endParaRPr lang="en-US" altLang="en-US" sz="3600">
              <a:solidFill>
                <a:schemeClr val="bg1"/>
              </a:solidFill>
            </a:endParaRPr>
          </a:p>
        </p:txBody>
      </p:sp>
      <p:sp>
        <p:nvSpPr>
          <p:cNvPr id="51" name="TextBox 50"/>
          <p:cNvSpPr txBox="1">
            <a:spLocks noChangeArrowheads="1"/>
          </p:cNvSpPr>
          <p:nvPr/>
        </p:nvSpPr>
        <p:spPr bwMode="auto">
          <a:xfrm>
            <a:off x="1130300" y="2055813"/>
            <a:ext cx="3597275" cy="314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3600">
                <a:solidFill>
                  <a:schemeClr val="bg1"/>
                </a:solidFill>
              </a:rPr>
              <a:t>At $80 Oil and</a:t>
            </a:r>
          </a:p>
          <a:p>
            <a:r>
              <a:rPr lang="en-US" altLang="en-US" sz="3600">
                <a:solidFill>
                  <a:schemeClr val="bg1"/>
                </a:solidFill>
              </a:rPr>
              <a:t>$4 Gas, DBK’s</a:t>
            </a:r>
          </a:p>
          <a:p>
            <a:r>
              <a:rPr lang="en-US" altLang="en-US" sz="3600">
                <a:solidFill>
                  <a:schemeClr val="bg1"/>
                </a:solidFill>
              </a:rPr>
              <a:t>Adjusted Eco-</a:t>
            </a:r>
          </a:p>
          <a:p>
            <a:r>
              <a:rPr lang="en-US" altLang="en-US" sz="3600">
                <a:solidFill>
                  <a:schemeClr val="bg1"/>
                </a:solidFill>
              </a:rPr>
              <a:t>     nomic impact </a:t>
            </a:r>
          </a:p>
          <a:p>
            <a:r>
              <a:rPr lang="en-US" altLang="en-US" sz="3600">
                <a:solidFill>
                  <a:schemeClr val="bg1"/>
                </a:solidFill>
              </a:rPr>
              <a:t>     is $1.5 Billion</a:t>
            </a:r>
          </a:p>
          <a:p>
            <a:endParaRPr lang="en-US" altLang="en-US">
              <a:latin typeface="Calibri" panose="020F0502020204030204" pitchFamily="34" charset="0"/>
            </a:endParaRPr>
          </a:p>
        </p:txBody>
      </p:sp>
      <p:sp>
        <p:nvSpPr>
          <p:cNvPr id="52" name="TextBox 51"/>
          <p:cNvSpPr txBox="1">
            <a:spLocks noChangeArrowheads="1"/>
          </p:cNvSpPr>
          <p:nvPr/>
        </p:nvSpPr>
        <p:spPr bwMode="auto">
          <a:xfrm>
            <a:off x="1236663" y="2163763"/>
            <a:ext cx="3597275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3600">
                <a:solidFill>
                  <a:schemeClr val="bg1"/>
                </a:solidFill>
              </a:rPr>
              <a:t>And the most</a:t>
            </a:r>
          </a:p>
          <a:p>
            <a:r>
              <a:rPr lang="en-US" altLang="en-US" sz="3600">
                <a:solidFill>
                  <a:schemeClr val="bg1"/>
                </a:solidFill>
              </a:rPr>
              <a:t>Stunning fact…</a:t>
            </a:r>
          </a:p>
          <a:p>
            <a:endParaRPr lang="en-US" altLang="en-US" sz="3600">
              <a:solidFill>
                <a:schemeClr val="bg1"/>
              </a:solidFill>
            </a:endParaRPr>
          </a:p>
          <a:p>
            <a:endParaRPr lang="en-US" altLang="en-US" sz="3600">
              <a:solidFill>
                <a:schemeClr val="bg1"/>
              </a:solidFill>
            </a:endParaRPr>
          </a:p>
        </p:txBody>
      </p:sp>
      <p:sp>
        <p:nvSpPr>
          <p:cNvPr id="53" name="TextBox 52"/>
          <p:cNvSpPr txBox="1">
            <a:spLocks noChangeArrowheads="1"/>
          </p:cNvSpPr>
          <p:nvPr/>
        </p:nvSpPr>
        <p:spPr bwMode="auto">
          <a:xfrm>
            <a:off x="1112838" y="2492375"/>
            <a:ext cx="3597275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3600">
                <a:solidFill>
                  <a:schemeClr val="bg1"/>
                </a:solidFill>
              </a:rPr>
              <a:t>It Produced from VOLCANICS!</a:t>
            </a:r>
          </a:p>
          <a:p>
            <a:endParaRPr lang="en-US" altLang="en-US" sz="3600">
              <a:solidFill>
                <a:schemeClr val="bg1"/>
              </a:solidFill>
            </a:endParaRPr>
          </a:p>
          <a:p>
            <a:endParaRPr lang="en-US" altLang="en-US" sz="3600">
              <a:solidFill>
                <a:schemeClr val="bg1"/>
              </a:solidFill>
            </a:endParaRP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med" advClick="0" advTm="4773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4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0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1" presetID="14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5" dur="10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8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6" presetID="14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0" dur="10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5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10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10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61" presetID="14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5" dur="10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68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10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10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76" presetID="14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0" dur="10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8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5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10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10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91" presetID="14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5" dur="10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98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1000" fill="hold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1000" fill="hold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106" presetID="14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0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3" dur="10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11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8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2000" fill="hold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2000" fill="hold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 nodeType="afterGroup">
                            <p:stCondLst>
                              <p:cond delay="16000"/>
                            </p:stCondLst>
                            <p:childTnLst>
                              <p:par>
                                <p:cTn id="12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6" dur="2000" fill="hold"/>
                                        <p:tgtEl>
                                          <p:spTgt spid="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7" dur="2000" fill="hold"/>
                                        <p:tgtEl>
                                          <p:spTgt spid="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 nodeType="afterGroup">
                            <p:stCondLst>
                              <p:cond delay="18000"/>
                            </p:stCondLst>
                            <p:childTnLst>
                              <p:par>
                                <p:cTn id="129" presetID="14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30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4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 nodeType="afterGroup">
                            <p:stCondLst>
                              <p:cond delay="19000"/>
                            </p:stCondLst>
                            <p:childTnLst>
                              <p:par>
                                <p:cTn id="13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8" dur="2000" fill="hold"/>
                                        <p:tgtEl>
                                          <p:spTgt spid="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9" dur="2000" fill="hold"/>
                                        <p:tgtEl>
                                          <p:spTgt spid="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 nodeType="afterGroup">
                            <p:stCondLst>
                              <p:cond delay="21000"/>
                            </p:stCondLst>
                            <p:childTnLst>
                              <p:par>
                                <p:cTn id="141" presetID="14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2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5" dur="5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8" dur="500"/>
                                        <p:tgtEl>
                                          <p:spTgt spid="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51" dur="500"/>
                                        <p:tgtEl>
                                          <p:spTgt spid="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 nodeType="afterGroup">
                            <p:stCondLst>
                              <p:cond delay="22000"/>
                            </p:stCondLst>
                            <p:childTnLst>
                              <p:par>
                                <p:cTn id="154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6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 nodeType="afterGroup">
                            <p:stCondLst>
                              <p:cond delay="23000"/>
                            </p:stCondLst>
                            <p:childTnLst>
                              <p:par>
                                <p:cTn id="15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0" dur="2000" fill="hold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1" dur="2000" fill="hold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 nodeType="afterGroup">
                            <p:stCondLst>
                              <p:cond delay="25000"/>
                            </p:stCondLst>
                            <p:childTnLst>
                              <p:par>
                                <p:cTn id="16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5" dur="2000" fill="hold"/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6" dur="2000" fill="hold"/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 nodeType="afterGroup">
                            <p:stCondLst>
                              <p:cond delay="27000"/>
                            </p:stCondLst>
                            <p:childTnLst>
                              <p:par>
                                <p:cTn id="16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0" dur="2000" fill="hold"/>
                                        <p:tgtEl>
                                          <p:spTgt spid="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1" dur="2000" fill="hold"/>
                                        <p:tgtEl>
                                          <p:spTgt spid="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 nodeType="afterGroup">
                            <p:stCondLst>
                              <p:cond delay="29000"/>
                            </p:stCondLst>
                            <p:childTnLst>
                              <p:par>
                                <p:cTn id="17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5" dur="2000" fill="hold"/>
                                        <p:tgtEl>
                                          <p:spTgt spid="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6" dur="2000" fill="hold"/>
                                        <p:tgtEl>
                                          <p:spTgt spid="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 nodeType="afterGroup">
                            <p:stCondLst>
                              <p:cond delay="31000"/>
                            </p:stCondLst>
                            <p:childTnLst>
                              <p:par>
                                <p:cTn id="17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0" dur="2000" fill="hold"/>
                                        <p:tgtEl>
                                          <p:spTgt spid="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1" dur="2000" fill="hold"/>
                                        <p:tgtEl>
                                          <p:spTgt spid="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 nodeType="afterGroup">
                            <p:stCondLst>
                              <p:cond delay="33000"/>
                            </p:stCondLst>
                            <p:childTnLst>
                              <p:par>
                                <p:cTn id="183" presetID="14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4" dur="500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 nodeType="afterGroup">
                            <p:stCondLst>
                              <p:cond delay="33500"/>
                            </p:stCondLst>
                            <p:childTnLst>
                              <p:par>
                                <p:cTn id="187" presetID="14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8" dur="500"/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 nodeType="afterGroup">
                            <p:stCondLst>
                              <p:cond delay="34000"/>
                            </p:stCondLst>
                            <p:childTnLst>
                              <p:par>
                                <p:cTn id="191" presetID="14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92" dur="500"/>
                                        <p:tgtEl>
                                          <p:spTgt spid="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 nodeType="afterGroup">
                            <p:stCondLst>
                              <p:cond delay="34500"/>
                            </p:stCondLst>
                            <p:childTnLst>
                              <p:par>
                                <p:cTn id="195" presetID="14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96" dur="500"/>
                                        <p:tgtEl>
                                          <p:spTgt spid="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 nodeType="afterGroup">
                            <p:stCondLst>
                              <p:cond delay="35000"/>
                            </p:stCondLst>
                            <p:childTnLst>
                              <p:par>
                                <p:cTn id="199" presetID="14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00" dur="500"/>
                                        <p:tgtEl>
                                          <p:spTgt spid="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 nodeType="afterGroup">
                            <p:stCondLst>
                              <p:cond delay="35500"/>
                            </p:stCondLst>
                            <p:childTnLst>
                              <p:par>
                                <p:cTn id="203" presetID="14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04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 nodeType="afterGroup">
                            <p:stCondLst>
                              <p:cond delay="36500"/>
                            </p:stCondLst>
                            <p:childTnLst>
                              <p:par>
                                <p:cTn id="20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9" dur="2000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 nodeType="afterGroup">
                            <p:stCondLst>
                              <p:cond delay="38500"/>
                            </p:stCondLst>
                            <p:childTnLst>
                              <p:par>
                                <p:cTn id="2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3" dur="2000"/>
                                        <p:tgtEl>
                                          <p:spTgt spid="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 nodeType="clickPar">
                      <p:stCondLst>
                        <p:cond delay="indefinite"/>
                      </p:stCondLst>
                      <p:childTnLst>
                        <p:par>
                          <p:cTn id="2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6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7" dur="500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20" dur="500"/>
                                        <p:tgtEl>
                                          <p:spTgt spid="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2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5" dur="20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6" dur="20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 nodeType="clickPar">
                      <p:stCondLst>
                        <p:cond delay="indefinite"/>
                      </p:stCondLst>
                      <p:childTnLst>
                        <p:par>
                          <p:cTn id="2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9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30" dur="500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7" grpId="0" animBg="1"/>
      <p:bldP spid="27" grpId="1" animBg="1"/>
      <p:bldP spid="32" grpId="0" animBg="1"/>
      <p:bldP spid="32" grpId="1" animBg="1"/>
      <p:bldP spid="33" grpId="0" animBg="1"/>
      <p:bldP spid="33" grpId="1" animBg="1"/>
      <p:bldP spid="36" grpId="0" animBg="1"/>
      <p:bldP spid="36" grpId="1" animBg="1"/>
      <p:bldP spid="41" grpId="0" animBg="1"/>
      <p:bldP spid="41" grpId="1" animBg="1"/>
      <p:bldP spid="42" grpId="0" animBg="1"/>
      <p:bldP spid="42" grpId="1" animBg="1"/>
      <p:bldP spid="43" grpId="0" animBg="1"/>
      <p:bldP spid="43" grpId="1" animBg="1"/>
      <p:bldP spid="47" grpId="0" animBg="1"/>
      <p:bldP spid="47" grpId="1" animBg="1"/>
      <p:bldP spid="48" grpId="0" animBg="1"/>
      <p:bldP spid="48" grpId="1" animBg="1"/>
      <p:bldP spid="49" grpId="0" animBg="1"/>
      <p:bldP spid="49" grpId="1" animBg="1"/>
      <p:bldP spid="51" grpId="1" build="allAtOnce"/>
      <p:bldP spid="52" grpId="0" build="allAtOnce"/>
      <p:bldP spid="53" grpId="0" build="allAtOnce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05800" y="406399"/>
            <a:ext cx="838200" cy="5156201"/>
          </a:xfrm>
          <a:extLst/>
        </p:spPr>
        <p:txBody>
          <a:bodyPr vert="vert270"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www.AZOilGas.com</a:t>
            </a:r>
            <a:endParaRPr lang="en-US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6663" y="406400"/>
            <a:ext cx="7259637" cy="527050"/>
          </a:xfrm>
        </p:spPr>
        <p:txBody>
          <a:bodyPr rtlCol="0">
            <a:normAutofit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n-US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Dineh</a:t>
            </a:r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Bi </a:t>
            </a:r>
            <a:r>
              <a:rPr lang="en-US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Keyah</a:t>
            </a:r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Production:</a:t>
            </a:r>
          </a:p>
          <a:p>
            <a:pPr algn="l" eaLnBrk="1" fontAlgn="auto" hangingPunct="1">
              <a:spcAft>
                <a:spcPts val="0"/>
              </a:spcAft>
              <a:defRPr/>
            </a:pP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l" eaLnBrk="1" fontAlgn="auto" hangingPunct="1">
              <a:lnSpc>
                <a:spcPct val="150000"/>
              </a:lnSpc>
              <a:spcAft>
                <a:spcPts val="0"/>
              </a:spcAft>
              <a:defRPr/>
            </a:pP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l" eaLnBrk="1" fontAlgn="auto" hangingPunct="1">
              <a:lnSpc>
                <a:spcPct val="150000"/>
              </a:lnSpc>
              <a:spcAft>
                <a:spcPts val="0"/>
              </a:spcAft>
              <a:defRPr/>
            </a:pP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l" eaLnBrk="1" fontAlgn="auto" hangingPunct="1">
              <a:lnSpc>
                <a:spcPct val="150000"/>
              </a:lnSpc>
              <a:spcAft>
                <a:spcPts val="0"/>
              </a:spcAft>
              <a:defRPr/>
            </a:pP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l" eaLnBrk="1" fontAlgn="auto" hangingPunct="1">
              <a:spcAft>
                <a:spcPts val="0"/>
              </a:spcAft>
              <a:buClr>
                <a:schemeClr val="bg1"/>
              </a:buClr>
              <a:buFont typeface="Wingdings" panose="05000000000000000000" pitchFamily="2" charset="2"/>
              <a:buChar char="§"/>
              <a:defRPr/>
            </a:pP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460" name="TextBox 6"/>
          <p:cNvSpPr txBox="1">
            <a:spLocks noChangeArrowheads="1"/>
          </p:cNvSpPr>
          <p:nvPr/>
        </p:nvSpPr>
        <p:spPr bwMode="auto">
          <a:xfrm>
            <a:off x="1387475" y="1266825"/>
            <a:ext cx="2900363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400">
                <a:solidFill>
                  <a:schemeClr val="bg1"/>
                </a:solidFill>
              </a:rPr>
              <a:t>34 Productive Wells</a:t>
            </a:r>
          </a:p>
          <a:p>
            <a:r>
              <a:rPr lang="en-US" altLang="en-US" sz="2400">
                <a:solidFill>
                  <a:schemeClr val="bg1"/>
                </a:solidFill>
              </a:rPr>
              <a:t>4 Square Miles:</a:t>
            </a:r>
          </a:p>
        </p:txBody>
      </p:sp>
      <p:pic>
        <p:nvPicPr>
          <p:cNvPr id="19461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2538" y="101600"/>
            <a:ext cx="3470275" cy="537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6663" y="2244725"/>
            <a:ext cx="7658100" cy="118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3000" y="3773488"/>
            <a:ext cx="6481763" cy="1163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2588" y="2338388"/>
            <a:ext cx="5610225" cy="296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 advClick="0" advTm="16922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2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6" presetID="6" presetClass="exit" presetSubtype="3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0" presetID="6" presetClass="exit" presetSubtype="3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05800" y="406399"/>
            <a:ext cx="838200" cy="5156201"/>
          </a:xfrm>
          <a:extLst/>
        </p:spPr>
        <p:txBody>
          <a:bodyPr vert="vert270"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www.AZOilGas.com</a:t>
            </a:r>
            <a:endParaRPr lang="en-US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6663" y="406400"/>
            <a:ext cx="7259637" cy="527050"/>
          </a:xfrm>
        </p:spPr>
        <p:txBody>
          <a:bodyPr rtlCol="0">
            <a:normAutofit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n-US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Dineh</a:t>
            </a:r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Bi </a:t>
            </a:r>
            <a:r>
              <a:rPr lang="en-US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Keyah</a:t>
            </a:r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Production:</a:t>
            </a:r>
          </a:p>
          <a:p>
            <a:pPr algn="l" eaLnBrk="1" fontAlgn="auto" hangingPunct="1">
              <a:spcAft>
                <a:spcPts val="0"/>
              </a:spcAft>
              <a:defRPr/>
            </a:pP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l" eaLnBrk="1" fontAlgn="auto" hangingPunct="1">
              <a:lnSpc>
                <a:spcPct val="150000"/>
              </a:lnSpc>
              <a:spcAft>
                <a:spcPts val="0"/>
              </a:spcAft>
              <a:defRPr/>
            </a:pP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l" eaLnBrk="1" fontAlgn="auto" hangingPunct="1">
              <a:lnSpc>
                <a:spcPct val="150000"/>
              </a:lnSpc>
              <a:spcAft>
                <a:spcPts val="0"/>
              </a:spcAft>
              <a:defRPr/>
            </a:pP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l" eaLnBrk="1" fontAlgn="auto" hangingPunct="1">
              <a:lnSpc>
                <a:spcPct val="150000"/>
              </a:lnSpc>
              <a:spcAft>
                <a:spcPts val="0"/>
              </a:spcAft>
              <a:defRPr/>
            </a:pP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l" eaLnBrk="1" fontAlgn="auto" hangingPunct="1">
              <a:spcAft>
                <a:spcPts val="0"/>
              </a:spcAft>
              <a:buClr>
                <a:schemeClr val="bg1"/>
              </a:buClr>
              <a:buFont typeface="Wingdings" panose="05000000000000000000" pitchFamily="2" charset="2"/>
              <a:buChar char="§"/>
              <a:defRPr/>
            </a:pP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484" name="TextBox 6"/>
          <p:cNvSpPr txBox="1">
            <a:spLocks noChangeArrowheads="1"/>
          </p:cNvSpPr>
          <p:nvPr/>
        </p:nvSpPr>
        <p:spPr bwMode="auto">
          <a:xfrm>
            <a:off x="1387475" y="1266825"/>
            <a:ext cx="2900363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400">
                <a:solidFill>
                  <a:schemeClr val="bg1"/>
                </a:solidFill>
              </a:rPr>
              <a:t>34 Productive Wells</a:t>
            </a:r>
          </a:p>
          <a:p>
            <a:r>
              <a:rPr lang="en-US" altLang="en-US" sz="2400">
                <a:solidFill>
                  <a:schemeClr val="bg1"/>
                </a:solidFill>
              </a:rPr>
              <a:t>4 Square Miles: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2070100" y="2097088"/>
            <a:ext cx="63119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400">
                <a:solidFill>
                  <a:schemeClr val="bg1"/>
                </a:solidFill>
              </a:rPr>
              <a:t>The oil-bearing volcanic zone was</a:t>
            </a:r>
          </a:p>
          <a:p>
            <a:r>
              <a:rPr lang="en-US" altLang="en-US" sz="2400">
                <a:solidFill>
                  <a:schemeClr val="bg1"/>
                </a:solidFill>
              </a:rPr>
              <a:t>penetrated by a granite sill- which probably allowed serpentospheric chemicals to migrate upward and react with water, generating hydrocarbons under conditions </a:t>
            </a:r>
          </a:p>
          <a:p>
            <a:r>
              <a:rPr lang="en-US" altLang="en-US" sz="2400">
                <a:solidFill>
                  <a:schemeClr val="bg1"/>
                </a:solidFill>
              </a:rPr>
              <a:t>of heat and pressure at depth, which</a:t>
            </a:r>
          </a:p>
          <a:p>
            <a:r>
              <a:rPr lang="en-US" altLang="en-US" sz="2400">
                <a:solidFill>
                  <a:schemeClr val="bg1"/>
                </a:solidFill>
              </a:rPr>
              <a:t>then migrated up the sill, into the </a:t>
            </a:r>
          </a:p>
          <a:p>
            <a:r>
              <a:rPr lang="en-US" altLang="en-US" sz="2400">
                <a:solidFill>
                  <a:schemeClr val="bg1"/>
                </a:solidFill>
              </a:rPr>
              <a:t>reservoir. 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2070100" y="2282825"/>
            <a:ext cx="6311900" cy="267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400">
                <a:solidFill>
                  <a:schemeClr val="bg1"/>
                </a:solidFill>
              </a:rPr>
              <a:t>We believe this to be an analogue to the</a:t>
            </a:r>
          </a:p>
          <a:p>
            <a:r>
              <a:rPr lang="en-US" altLang="en-US" sz="2400">
                <a:solidFill>
                  <a:schemeClr val="bg1"/>
                </a:solidFill>
              </a:rPr>
              <a:t>Holbrook Basin, which is underlain by the</a:t>
            </a:r>
          </a:p>
          <a:p>
            <a:r>
              <a:rPr lang="en-US" altLang="en-US" sz="2400">
                <a:solidFill>
                  <a:schemeClr val="bg1"/>
                </a:solidFill>
              </a:rPr>
              <a:t>Serpentosphere, and communicated with</a:t>
            </a:r>
          </a:p>
          <a:p>
            <a:r>
              <a:rPr lang="en-US" altLang="en-US" sz="2400">
                <a:solidFill>
                  <a:schemeClr val="bg1"/>
                </a:solidFill>
              </a:rPr>
              <a:t>through numerous faults, granite intrusives,</a:t>
            </a:r>
          </a:p>
          <a:p>
            <a:r>
              <a:rPr lang="en-US" altLang="en-US" sz="2400">
                <a:solidFill>
                  <a:schemeClr val="bg1"/>
                </a:solidFill>
              </a:rPr>
              <a:t>and old breccia pipes.</a:t>
            </a:r>
          </a:p>
          <a:p>
            <a:r>
              <a:rPr lang="en-US" altLang="en-US" sz="2400">
                <a:solidFill>
                  <a:schemeClr val="bg1"/>
                </a:solidFill>
              </a:rPr>
              <a:t>For more on this, see Stanley B. Kieth’s</a:t>
            </a:r>
          </a:p>
          <a:p>
            <a:r>
              <a:rPr lang="en-US" altLang="en-US" sz="2400">
                <a:solidFill>
                  <a:schemeClr val="bg1"/>
                </a:solidFill>
              </a:rPr>
              <a:t>Paper on Serpentospheric generation of oil.</a:t>
            </a: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2279650" y="2092325"/>
            <a:ext cx="63119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400">
                <a:solidFill>
                  <a:schemeClr val="bg1"/>
                </a:solidFill>
              </a:rPr>
              <a:t>The 34 wells in their small four mile field have produced 18,610,482 Bbls of cumulative oil and 6,398,841 MCFG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med" advClick="0" advTm="41351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4" presetID="14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5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18" presetID="14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9" dur="1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22" presetID="14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3" dur="10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26" presetID="14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7" dur="10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30" presetID="14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1" dur="10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3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0" fill="hold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0" fill="hold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0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0" fill="hold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0" fill="hold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5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8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1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4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7" dur="5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0" dur="500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7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7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7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99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0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1" grpId="0"/>
      <p:bldP spid="11" grpId="1" build="allAtOnce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649A3F"/>
            </a:gs>
            <a:gs pos="999">
              <a:srgbClr val="000000"/>
            </a:gs>
            <a:gs pos="99001">
              <a:srgbClr val="385723"/>
            </a:gs>
            <a:gs pos="100000">
              <a:srgbClr val="385723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05800" y="406399"/>
            <a:ext cx="838200" cy="5156201"/>
          </a:xfrm>
          <a:extLst/>
        </p:spPr>
        <p:txBody>
          <a:bodyPr vert="vert270"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www.AZOilGas.com</a:t>
            </a:r>
            <a:endParaRPr lang="en-US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6663" y="406400"/>
            <a:ext cx="7259637" cy="5156200"/>
          </a:xfrm>
        </p:spPr>
        <p:txBody>
          <a:bodyPr rtlCol="0">
            <a:normAutofit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Why Hasn’t The Holbrook Basin Already Produced?</a:t>
            </a:r>
          </a:p>
          <a:p>
            <a:pPr algn="l" eaLnBrk="1" fontAlgn="auto" hangingPunct="1">
              <a:spcAft>
                <a:spcPts val="0"/>
              </a:spcAft>
              <a:defRPr/>
            </a:pP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fever of the </a:t>
            </a:r>
            <a:r>
              <a:rPr lang="en-US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Dineh</a:t>
            </a:r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Bi </a:t>
            </a:r>
            <a:r>
              <a:rPr lang="en-US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Keyah</a:t>
            </a:r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strike in 1967 drove lease prices to $3,000.00/acre.</a:t>
            </a:r>
          </a:p>
          <a:p>
            <a:pPr algn="l" eaLnBrk="1" fontAlgn="auto" hangingPunct="1">
              <a:spcAft>
                <a:spcPts val="0"/>
              </a:spcAft>
              <a:defRPr/>
            </a:pP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Companies went to the Holbrook Anticline and drilled on and around its crest.</a:t>
            </a:r>
          </a:p>
          <a:p>
            <a:pPr algn="l" eaLnBrk="1" fontAlgn="auto" hangingPunct="1">
              <a:spcAft>
                <a:spcPts val="0"/>
              </a:spcAft>
              <a:defRPr/>
            </a:pP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 algn="l" eaLnBrk="1" fontAlgn="auto" hangingPunct="1">
              <a:spcAft>
                <a:spcPts val="0"/>
              </a:spcAft>
              <a:defRPr/>
            </a:pP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error in this is that the surface anticlines have very little correlation to the Supai or Devonian structures which underlie it.</a:t>
            </a:r>
          </a:p>
          <a:p>
            <a:pPr algn="l" eaLnBrk="1" fontAlgn="auto" hangingPunct="1">
              <a:spcAft>
                <a:spcPts val="0"/>
              </a:spcAft>
              <a:defRPr/>
            </a:pP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 eaLnBrk="1" fontAlgn="auto" hangingPunct="1">
              <a:spcAft>
                <a:spcPts val="0"/>
              </a:spcAft>
              <a:defRPr/>
            </a:pP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l" eaLnBrk="1" fontAlgn="auto" hangingPunct="1">
              <a:lnSpc>
                <a:spcPct val="150000"/>
              </a:lnSpc>
              <a:spcAft>
                <a:spcPts val="0"/>
              </a:spcAft>
              <a:defRPr/>
            </a:pP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l" eaLnBrk="1" fontAlgn="auto" hangingPunct="1">
              <a:lnSpc>
                <a:spcPct val="150000"/>
              </a:lnSpc>
              <a:spcAft>
                <a:spcPts val="0"/>
              </a:spcAft>
              <a:defRPr/>
            </a:pP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l" eaLnBrk="1" fontAlgn="auto" hangingPunct="1">
              <a:lnSpc>
                <a:spcPct val="150000"/>
              </a:lnSpc>
              <a:spcAft>
                <a:spcPts val="0"/>
              </a:spcAft>
              <a:defRPr/>
            </a:pP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l" eaLnBrk="1" fontAlgn="auto" hangingPunct="1">
              <a:spcAft>
                <a:spcPts val="0"/>
              </a:spcAft>
              <a:buClr>
                <a:schemeClr val="bg1"/>
              </a:buClr>
              <a:buFont typeface="Wingdings" panose="05000000000000000000" pitchFamily="2" charset="2"/>
              <a:buChar char="§"/>
              <a:defRPr/>
            </a:pP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 advClick="0" advTm="13727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8.8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8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9|5.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9|5.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9|5.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4.9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9|5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2.5|3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2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1.1|50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8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|2.5|2.7|2.2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6656</TotalTime>
  <Words>1262</Words>
  <Application>Microsoft Office PowerPoint</Application>
  <PresentationFormat>On-screen Show (4:3)</PresentationFormat>
  <Paragraphs>338</Paragraphs>
  <Slides>26</Slides>
  <Notes>0</Notes>
  <HiddenSlides>0</HiddenSlides>
  <MMClips>28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3" baseType="lpstr">
      <vt:lpstr>Arial</vt:lpstr>
      <vt:lpstr>Calibri</vt:lpstr>
      <vt:lpstr>Calibri Light</vt:lpstr>
      <vt:lpstr>Symbol</vt:lpstr>
      <vt:lpstr>Times New Roman</vt:lpstr>
      <vt:lpstr>Wingdings</vt:lpstr>
      <vt:lpstr>Office Theme</vt:lpstr>
      <vt:lpstr>PowerPoint Presentation</vt:lpstr>
      <vt:lpstr>www.AZOilGas.com</vt:lpstr>
      <vt:lpstr>www.AZOilGas.com</vt:lpstr>
      <vt:lpstr>www.AZOilGas.com</vt:lpstr>
      <vt:lpstr>www.AZOilGas.com</vt:lpstr>
      <vt:lpstr>www.AZOilGas.com</vt:lpstr>
      <vt:lpstr>www.AZOilGas.com</vt:lpstr>
      <vt:lpstr>www.AZOilGas.com</vt:lpstr>
      <vt:lpstr>www.AZOilGas.com</vt:lpstr>
      <vt:lpstr>www.AZOilGas.com</vt:lpstr>
      <vt:lpstr>www.AZOilGas.com</vt:lpstr>
      <vt:lpstr>www.AZOilGas.com</vt:lpstr>
      <vt:lpstr>www.AZOilGas.com</vt:lpstr>
      <vt:lpstr>www.AZOilGas.com</vt:lpstr>
      <vt:lpstr>www.AZOilGas.com</vt:lpstr>
      <vt:lpstr>www.AZOilGas.com</vt:lpstr>
      <vt:lpstr>www.AZOilGas.com</vt:lpstr>
      <vt:lpstr>PowerPoint Presentation</vt:lpstr>
      <vt:lpstr>www.AZOilGas.com</vt:lpstr>
      <vt:lpstr>PowerPoint Presentation</vt:lpstr>
      <vt:lpstr>www.AZOilGas.com</vt:lpstr>
      <vt:lpstr>www.AZOilGas.com</vt:lpstr>
      <vt:lpstr>www.AZOilGas.com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Christopher</dc:creator>
  <cp:lastModifiedBy>Christopher</cp:lastModifiedBy>
  <cp:revision>145</cp:revision>
  <dcterms:created xsi:type="dcterms:W3CDTF">2014-10-02T15:21:07Z</dcterms:created>
  <dcterms:modified xsi:type="dcterms:W3CDTF">2014-10-08T13:35:37Z</dcterms:modified>
  <cp:contentStatus>Final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MarkAsFinal">
    <vt:bool>true</vt:bool>
  </property>
</Properties>
</file>