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87" r:id="rId3"/>
    <p:sldId id="288" r:id="rId4"/>
    <p:sldId id="290" r:id="rId5"/>
    <p:sldId id="280" r:id="rId6"/>
    <p:sldId id="281" r:id="rId7"/>
    <p:sldId id="282" r:id="rId8"/>
    <p:sldId id="283" r:id="rId9"/>
    <p:sldId id="294" r:id="rId10"/>
    <p:sldId id="293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277" r:id="rId21"/>
    <p:sldId id="304" r:id="rId22"/>
    <p:sldId id="305" r:id="rId23"/>
    <p:sldId id="285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202FE"/>
    <a:srgbClr val="365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CD1EC-822F-4793-BE44-98027EB0FCB8}" type="datetimeFigureOut">
              <a:rPr lang="en-US"/>
              <a:pPr>
                <a:defRPr/>
              </a:pPr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BF77C-4ACB-480A-8858-1269D17943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4022073"/>
      </p:ext>
    </p:extLst>
  </p:cSld>
  <p:clrMapOvr>
    <a:masterClrMapping/>
  </p:clrMapOvr>
  <p:transition advClick="0" advTm="11275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089AF-A02A-4E30-AB6D-2F8FF4CD9E20}" type="datetimeFigureOut">
              <a:rPr lang="en-US"/>
              <a:pPr>
                <a:defRPr/>
              </a:pPr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79D96-4023-4C69-83CF-D1E67DA482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403840"/>
      </p:ext>
    </p:extLst>
  </p:cSld>
  <p:clrMapOvr>
    <a:masterClrMapping/>
  </p:clrMapOvr>
  <p:transition advClick="0" advTm="11275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DD1B0-4755-4737-8204-8FB1E431B372}" type="datetimeFigureOut">
              <a:rPr lang="en-US"/>
              <a:pPr>
                <a:defRPr/>
              </a:pPr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AD936-C5C4-4181-83B4-0C1C695DB6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034057"/>
      </p:ext>
    </p:extLst>
  </p:cSld>
  <p:clrMapOvr>
    <a:masterClrMapping/>
  </p:clrMapOvr>
  <p:transition advClick="0" advTm="11275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D43DB-0151-4944-8F80-DC698916963B}" type="datetimeFigureOut">
              <a:rPr lang="en-US"/>
              <a:pPr>
                <a:defRPr/>
              </a:pPr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49E27-E78D-44FB-8ABA-1DBCFBE06A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61359"/>
      </p:ext>
    </p:extLst>
  </p:cSld>
  <p:clrMapOvr>
    <a:masterClrMapping/>
  </p:clrMapOvr>
  <p:transition advClick="0" advTm="11275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4C21F-FEE7-485B-9AF5-9A50DAC3CC6C}" type="datetimeFigureOut">
              <a:rPr lang="en-US"/>
              <a:pPr>
                <a:defRPr/>
              </a:pPr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AE54C-03DA-4BDA-87D3-C58E06A725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009487"/>
      </p:ext>
    </p:extLst>
  </p:cSld>
  <p:clrMapOvr>
    <a:masterClrMapping/>
  </p:clrMapOvr>
  <p:transition advClick="0" advTm="11275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98B92-871B-4428-A93E-A480D5BA50EA}" type="datetimeFigureOut">
              <a:rPr lang="en-US"/>
              <a:pPr>
                <a:defRPr/>
              </a:pPr>
              <a:t>10/18/2014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F6D22-0E0C-48F6-AD72-00D8CD99D6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804840"/>
      </p:ext>
    </p:extLst>
  </p:cSld>
  <p:clrMapOvr>
    <a:masterClrMapping/>
  </p:clrMapOvr>
  <p:transition advClick="0" advTm="11275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AF46C-047E-48CE-BC5B-8CEE9C76B4CB}" type="datetimeFigureOut">
              <a:rPr lang="en-US"/>
              <a:pPr>
                <a:defRPr/>
              </a:pPr>
              <a:t>10/18/2014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6D679-88F7-412C-84A2-406AC940B9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53065"/>
      </p:ext>
    </p:extLst>
  </p:cSld>
  <p:clrMapOvr>
    <a:masterClrMapping/>
  </p:clrMapOvr>
  <p:transition advClick="0" advTm="11275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41865-0575-4FB9-97F8-E259C278B2ED}" type="datetimeFigureOut">
              <a:rPr lang="en-US"/>
              <a:pPr>
                <a:defRPr/>
              </a:pPr>
              <a:t>10/18/2014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E4037-A826-4382-96FA-8DCAAE5E5B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070226"/>
      </p:ext>
    </p:extLst>
  </p:cSld>
  <p:clrMapOvr>
    <a:masterClrMapping/>
  </p:clrMapOvr>
  <p:transition advClick="0" advTm="11275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31935-90BE-4F62-82E4-3B6544E91601}" type="datetimeFigureOut">
              <a:rPr lang="en-US"/>
              <a:pPr>
                <a:defRPr/>
              </a:pPr>
              <a:t>10/18/2014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F9FC0-816D-4AB9-AC14-32561F0DE2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405605"/>
      </p:ext>
    </p:extLst>
  </p:cSld>
  <p:clrMapOvr>
    <a:masterClrMapping/>
  </p:clrMapOvr>
  <p:transition advClick="0" advTm="11275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22329-2235-4C45-9A6A-F51E46A9FD4E}" type="datetimeFigureOut">
              <a:rPr lang="en-US"/>
              <a:pPr>
                <a:defRPr/>
              </a:pPr>
              <a:t>10/18/2014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29F37-C2B0-4B85-89A5-869FC53948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641675"/>
      </p:ext>
    </p:extLst>
  </p:cSld>
  <p:clrMapOvr>
    <a:masterClrMapping/>
  </p:clrMapOvr>
  <p:transition advClick="0" advTm="11275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48FE9-129B-4BA0-941E-BAC0B9CA108A}" type="datetimeFigureOut">
              <a:rPr lang="en-US"/>
              <a:pPr>
                <a:defRPr/>
              </a:pPr>
              <a:t>10/18/2014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03231-5F21-4E97-BC97-F2F7125C0E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46293"/>
      </p:ext>
    </p:extLst>
  </p:cSld>
  <p:clrMapOvr>
    <a:masterClrMapping/>
  </p:clrMapOvr>
  <p:transition advClick="0" advTm="11275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49A3F"/>
            </a:gs>
            <a:gs pos="999">
              <a:srgbClr val="000000"/>
            </a:gs>
            <a:gs pos="50999">
              <a:srgbClr val="548235"/>
            </a:gs>
            <a:gs pos="100000">
              <a:srgbClr val="548235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E623A2-AC87-4C7B-88D6-642C04B2ED63}" type="datetimeFigureOut">
              <a:rPr lang="en-US"/>
              <a:pPr>
                <a:defRPr/>
              </a:pPr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3665868-8667-43EF-8C67-C1D964E0472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1275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0.m4a"/><Relationship Id="rId7" Type="http://schemas.openxmlformats.org/officeDocument/2006/relationships/image" Target="../media/image11.WMF"/><Relationship Id="rId2" Type="http://schemas.microsoft.com/office/2007/relationships/media" Target="../media/media10.m4a"/><Relationship Id="rId1" Type="http://schemas.openxmlformats.org/officeDocument/2006/relationships/tags" Target="../tags/tag4.xml"/><Relationship Id="rId6" Type="http://schemas.openxmlformats.org/officeDocument/2006/relationships/image" Target="../media/image10.jp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image" Target="../media/image12.JP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7" Type="http://schemas.openxmlformats.org/officeDocument/2006/relationships/image" Target="../media/image2.png"/><Relationship Id="rId2" Type="http://schemas.microsoft.com/office/2007/relationships/media" Target="../media/media12.m4a"/><Relationship Id="rId1" Type="http://schemas.openxmlformats.org/officeDocument/2006/relationships/tags" Target="../tags/tag5.xml"/><Relationship Id="rId6" Type="http://schemas.openxmlformats.org/officeDocument/2006/relationships/image" Target="../media/image13.jp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.png"/><Relationship Id="rId5" Type="http://schemas.openxmlformats.org/officeDocument/2006/relationships/image" Target="../media/image14.jp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2.png"/><Relationship Id="rId5" Type="http://schemas.openxmlformats.org/officeDocument/2006/relationships/image" Target="../media/image17.jpg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2.png"/><Relationship Id="rId5" Type="http://schemas.openxmlformats.org/officeDocument/2006/relationships/image" Target="../media/image18.jpg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18.jp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2.png"/><Relationship Id="rId5" Type="http://schemas.openxmlformats.org/officeDocument/2006/relationships/image" Target="../media/image19.jpg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2.png"/><Relationship Id="rId5" Type="http://schemas.openxmlformats.org/officeDocument/2006/relationships/image" Target="../media/image20.JP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20.m4a"/><Relationship Id="rId7" Type="http://schemas.openxmlformats.org/officeDocument/2006/relationships/image" Target="../media/image2.png"/><Relationship Id="rId2" Type="http://schemas.microsoft.com/office/2007/relationships/media" Target="../media/media20.m4a"/><Relationship Id="rId1" Type="http://schemas.openxmlformats.org/officeDocument/2006/relationships/tags" Target="../tags/tag6.xml"/><Relationship Id="rId6" Type="http://schemas.openxmlformats.org/officeDocument/2006/relationships/image" Target="../media/image21.jp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21.m4a"/><Relationship Id="rId7" Type="http://schemas.openxmlformats.org/officeDocument/2006/relationships/image" Target="../media/image23.JPG"/><Relationship Id="rId2" Type="http://schemas.microsoft.com/office/2007/relationships/media" Target="../media/media21.m4a"/><Relationship Id="rId1" Type="http://schemas.openxmlformats.org/officeDocument/2006/relationships/tags" Target="../tags/tag7.xml"/><Relationship Id="rId6" Type="http://schemas.openxmlformats.org/officeDocument/2006/relationships/image" Target="../media/image22.jpe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2.m4a"/><Relationship Id="rId7" Type="http://schemas.openxmlformats.org/officeDocument/2006/relationships/image" Target="../media/image2.png"/><Relationship Id="rId2" Type="http://schemas.microsoft.com/office/2007/relationships/media" Target="../media/media22.m4a"/><Relationship Id="rId1" Type="http://schemas.openxmlformats.org/officeDocument/2006/relationships/tags" Target="../tags/tag8.xml"/><Relationship Id="rId6" Type="http://schemas.openxmlformats.org/officeDocument/2006/relationships/image" Target="../media/image24.JP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3.m4a"/><Relationship Id="rId2" Type="http://schemas.microsoft.com/office/2007/relationships/media" Target="../media/media23.m4a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5.m4a"/><Relationship Id="rId7" Type="http://schemas.openxmlformats.org/officeDocument/2006/relationships/image" Target="../media/image4.jpeg"/><Relationship Id="rId2" Type="http://schemas.microsoft.com/office/2007/relationships/media" Target="../media/media5.m4a"/><Relationship Id="rId1" Type="http://schemas.openxmlformats.org/officeDocument/2006/relationships/tags" Target="../tags/tag1.xml"/><Relationship Id="rId6" Type="http://schemas.openxmlformats.org/officeDocument/2006/relationships/image" Target="../media/image1.jp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2.png"/><Relationship Id="rId2" Type="http://schemas.microsoft.com/office/2007/relationships/media" Target="../media/media6.m4a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jpe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.jp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07626" y="330200"/>
            <a:ext cx="861774" cy="5156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www.AZOilGas.com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3916" y="642024"/>
            <a:ext cx="65961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ARIZONA OIL AND GAS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3682" y="1780251"/>
            <a:ext cx="6098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 DOUGLAS PROSPECT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8860" y="3499610"/>
            <a:ext cx="5393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56,726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Mineral Acres Available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40037" y="2689621"/>
            <a:ext cx="2899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Cochise County, Arizona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17179" y="4145941"/>
            <a:ext cx="26454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solidFill>
                  <a:schemeClr val="bg1"/>
                </a:solidFill>
              </a:rPr>
              <a:t>World Class In Scale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-Ten Year Leases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-</a:t>
            </a:r>
            <a:r>
              <a:rPr lang="en-US" sz="2000" dirty="0" smtClean="0">
                <a:solidFill>
                  <a:schemeClr val="bg1"/>
                </a:solidFill>
              </a:rPr>
              <a:t>Farm Outs/In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15319" y="2274898"/>
            <a:ext cx="2715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Sulphur Springs Valley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84901"/>
      </p:ext>
    </p:extLst>
  </p:cSld>
  <p:clrMapOvr>
    <a:masterClrMapping/>
  </p:clrMapOvr>
  <p:transition advClick="0" advTm="494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07626" y="330200"/>
            <a:ext cx="861774" cy="5156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www.AZOilGas.com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620" y="330200"/>
            <a:ext cx="4744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NORTH DOUGLAS PROSPECT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7020" y="2446635"/>
            <a:ext cx="2112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sym typeface="Symbol" panose="05050102010706020507" pitchFamily="18" charset="2"/>
              </a:rPr>
              <a:t>TOMBSTONE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503" y="761122"/>
            <a:ext cx="3875340" cy="501514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774684" y="2908300"/>
            <a:ext cx="19161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690840" y="2908300"/>
            <a:ext cx="1335060" cy="889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657600" y="3797300"/>
            <a:ext cx="762000" cy="330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363683" y="3479220"/>
            <a:ext cx="1311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sym typeface="Symbol" panose="05050102010706020507" pitchFamily="18" charset="2"/>
              </a:rPr>
              <a:t>BISBEE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473200" y="3940885"/>
            <a:ext cx="11128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586075" y="3940885"/>
            <a:ext cx="1335060" cy="889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552835" y="4829885"/>
            <a:ext cx="762000" cy="330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648423" y="2484735"/>
            <a:ext cx="2112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sym typeface="Symbol" panose="05050102010706020507" pitchFamily="18" charset="2"/>
              </a:rPr>
              <a:t>ELFRIDA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6756087" y="2946400"/>
            <a:ext cx="1244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889203" y="2946400"/>
            <a:ext cx="1892303" cy="1016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330462" y="3910013"/>
            <a:ext cx="762000" cy="330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692622" y="3602038"/>
            <a:ext cx="2112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sym typeface="Symbol" panose="05050102010706020507" pitchFamily="18" charset="2"/>
              </a:rPr>
              <a:t>DOUGLAS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6800286" y="4063703"/>
            <a:ext cx="15073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492096" y="4063703"/>
            <a:ext cx="1335060" cy="889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063060" y="5013738"/>
            <a:ext cx="762000" cy="330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667222" y="2401708"/>
            <a:ext cx="1914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sym typeface="Symbol" panose="05050102010706020507" pitchFamily="18" charset="2"/>
              </a:rPr>
              <a:t>NORTH DOUGLAS PROSPECT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6779120" y="3588686"/>
            <a:ext cx="16673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5254200" y="3588686"/>
            <a:ext cx="1524920" cy="11348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698" y="4475374"/>
            <a:ext cx="344723" cy="35451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168" y="4301248"/>
            <a:ext cx="530587" cy="54565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29" y="4082882"/>
            <a:ext cx="991020" cy="101915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315902" y="883940"/>
            <a:ext cx="2270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GEOGRAPHY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5863240"/>
      </p:ext>
    </p:extLst>
  </p:cSld>
  <p:clrMapOvr>
    <a:masterClrMapping/>
  </p:clrMapOvr>
  <p:transition advClick="0" advTm="1589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500"/>
                            </p:stCondLst>
                            <p:childTnLst>
                              <p:par>
                                <p:cTn id="1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0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8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5" grpId="0"/>
      <p:bldP spid="15" grpId="1"/>
      <p:bldP spid="15" grpId="2"/>
      <p:bldP spid="19" grpId="0" animBg="1"/>
      <p:bldP spid="19" grpId="1" animBg="1"/>
      <p:bldP spid="20" grpId="0"/>
      <p:bldP spid="20" grpId="1"/>
      <p:bldP spid="20" grpId="2"/>
      <p:bldP spid="23" grpId="0" animBg="1"/>
      <p:bldP spid="23" grpId="1" animBg="1"/>
      <p:bldP spid="25" grpId="0"/>
      <p:bldP spid="25" grpId="1"/>
      <p:bldP spid="25" grpId="2"/>
      <p:bldP spid="28" grpId="0" animBg="1"/>
      <p:bldP spid="28" grpId="1" animBg="1"/>
      <p:bldP spid="31" grpId="0"/>
      <p:bldP spid="31" grpId="1"/>
      <p:bldP spid="31" grpId="2"/>
      <p:bldP spid="34" grpId="0" animBg="1"/>
      <p:bldP spid="34" grpId="1" animBg="1"/>
      <p:bldP spid="35" grpId="0"/>
      <p:bldP spid="35" grpId="1"/>
      <p:bldP spid="35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582" y="818390"/>
            <a:ext cx="3021070" cy="499821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07626" y="330200"/>
            <a:ext cx="861774" cy="5156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www.AZOilGas.com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620" y="330200"/>
            <a:ext cx="4744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NORTH DOUGLAS PROSPECT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1923" y="1468423"/>
            <a:ext cx="43463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sym typeface="Symbol" panose="05050102010706020507" pitchFamily="18" charset="2"/>
              </a:rPr>
              <a:t>Located in </a:t>
            </a:r>
            <a:r>
              <a:rPr lang="en-US" sz="2400" dirty="0" err="1" smtClean="0">
                <a:solidFill>
                  <a:schemeClr val="bg1"/>
                </a:solidFill>
                <a:sym typeface="Symbol" panose="05050102010706020507" pitchFamily="18" charset="2"/>
              </a:rPr>
              <a:t>Coshise</a:t>
            </a:r>
            <a:r>
              <a:rPr lang="en-US" sz="2400" dirty="0" smtClean="0">
                <a:solidFill>
                  <a:schemeClr val="bg1"/>
                </a:solidFill>
                <a:sym typeface="Symbol" panose="05050102010706020507" pitchFamily="18" charset="2"/>
              </a:rPr>
              <a:t> County in southeastern Arizona on the edge of the </a:t>
            </a:r>
            <a:r>
              <a:rPr lang="en-US" sz="2400" dirty="0" err="1" smtClean="0">
                <a:solidFill>
                  <a:schemeClr val="bg1"/>
                </a:solidFill>
                <a:sym typeface="Symbol" panose="05050102010706020507" pitchFamily="18" charset="2"/>
              </a:rPr>
              <a:t>Pedragosa</a:t>
            </a:r>
            <a:r>
              <a:rPr lang="en-US" sz="2400" dirty="0" smtClean="0">
                <a:solidFill>
                  <a:schemeClr val="bg1"/>
                </a:solidFill>
                <a:sym typeface="Symbol" panose="05050102010706020507" pitchFamily="18" charset="2"/>
              </a:rPr>
              <a:t> Basin, which is a Paleozoic age feature where thick deposits of Pennsylvanian and Permian rocks were deposited in a rapidly-</a:t>
            </a:r>
            <a:r>
              <a:rPr lang="en-US" sz="2400" dirty="0" err="1" smtClean="0">
                <a:solidFill>
                  <a:schemeClr val="bg1"/>
                </a:solidFill>
                <a:sym typeface="Symbol" panose="05050102010706020507" pitchFamily="18" charset="2"/>
              </a:rPr>
              <a:t>supsiding</a:t>
            </a:r>
            <a:r>
              <a:rPr lang="en-US" sz="2400" dirty="0" smtClean="0">
                <a:solidFill>
                  <a:schemeClr val="bg1"/>
                </a:solidFill>
                <a:sym typeface="Symbol" panose="05050102010706020507" pitchFamily="18" charset="2"/>
              </a:rPr>
              <a:t>, relatively   </a:t>
            </a:r>
          </a:p>
          <a:p>
            <a:r>
              <a:rPr lang="en-US" sz="2400" dirty="0">
                <a:solidFill>
                  <a:schemeClr val="bg1"/>
                </a:solidFill>
                <a:sym typeface="Symbol" panose="05050102010706020507" pitchFamily="18" charset="2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sym typeface="Symbol" panose="05050102010706020507" pitchFamily="18" charset="2"/>
              </a:rPr>
              <a:t>          deep basin.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041400" y="1892300"/>
            <a:ext cx="39598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977177" y="1879038"/>
            <a:ext cx="2067547" cy="34266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11923" y="1463490"/>
            <a:ext cx="44996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sym typeface="Symbol" panose="05050102010706020507" pitchFamily="18" charset="2"/>
              </a:rPr>
              <a:t>According to numerous studies, the </a:t>
            </a:r>
            <a:r>
              <a:rPr lang="en-US" sz="2400" dirty="0" err="1" smtClean="0">
                <a:solidFill>
                  <a:schemeClr val="bg1"/>
                </a:solidFill>
                <a:sym typeface="Symbol" panose="05050102010706020507" pitchFamily="18" charset="2"/>
              </a:rPr>
              <a:t>Pedragosa</a:t>
            </a:r>
            <a:r>
              <a:rPr lang="en-US" sz="2400" dirty="0" smtClean="0">
                <a:solidFill>
                  <a:schemeClr val="bg1"/>
                </a:solidFill>
                <a:sym typeface="Symbol" panose="05050102010706020507" pitchFamily="18" charset="2"/>
              </a:rPr>
              <a:t> Basin and adjoining area in </a:t>
            </a:r>
            <a:r>
              <a:rPr lang="en-US" sz="2400" dirty="0" err="1" smtClean="0">
                <a:solidFill>
                  <a:schemeClr val="bg1"/>
                </a:solidFill>
                <a:sym typeface="Symbol" panose="05050102010706020507" pitchFamily="18" charset="2"/>
              </a:rPr>
              <a:t>Coshise</a:t>
            </a:r>
            <a:r>
              <a:rPr lang="en-US" sz="2400" dirty="0" smtClean="0">
                <a:solidFill>
                  <a:schemeClr val="bg1"/>
                </a:solidFill>
                <a:sym typeface="Symbol" panose="05050102010706020507" pitchFamily="18" charset="2"/>
              </a:rPr>
              <a:t> County, Arizona are considered to be potential oil-producing </a:t>
            </a:r>
            <a:r>
              <a:rPr lang="en-US" sz="2400" dirty="0" err="1" smtClean="0">
                <a:solidFill>
                  <a:schemeClr val="bg1"/>
                </a:solidFill>
                <a:sym typeface="Symbol" panose="05050102010706020507" pitchFamily="18" charset="2"/>
              </a:rPr>
              <a:t>proviences</a:t>
            </a:r>
            <a:r>
              <a:rPr lang="en-US" sz="2400" dirty="0" smtClean="0">
                <a:solidFill>
                  <a:schemeClr val="bg1"/>
                </a:solidFill>
                <a:sym typeface="Symbol" panose="05050102010706020507" pitchFamily="18" charset="2"/>
              </a:rPr>
              <a:t> based on favorable geologic setting and oil/gas maturation history.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15902" y="883940"/>
            <a:ext cx="3283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REGIONAL SETTING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24983"/>
      </p:ext>
    </p:extLst>
  </p:cSld>
  <p:clrMapOvr>
    <a:masterClrMapping/>
  </p:clrMapOvr>
  <p:transition advClick="0" advTm="1773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2" presetClass="exit" presetSubtype="1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22" presetClass="exit" presetSubtype="1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5" grpId="0"/>
      <p:bldP spid="15" grpId="1"/>
      <p:bldP spid="20" grpId="0"/>
      <p:bldP spid="2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07626" y="330200"/>
            <a:ext cx="861774" cy="5156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www.AZOilGas.com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311" y="253653"/>
            <a:ext cx="2820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Structural Geology: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78804" y="653107"/>
            <a:ext cx="434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Symbol" panose="05050102010706020507" pitchFamily="18" charset="2"/>
              </a:rPr>
              <a:t>Proposed Drilling Location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064798" y="1114772"/>
            <a:ext cx="367371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625429" y="1103601"/>
            <a:ext cx="459001" cy="21620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978804" y="652307"/>
            <a:ext cx="4499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Symbol" panose="05050102010706020507" pitchFamily="18" charset="2"/>
              </a:rPr>
              <a:t>Elfrida Anticline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979706" y="658224"/>
            <a:ext cx="2495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Crest of Anticline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327503" y="3276785"/>
            <a:ext cx="595853" cy="59585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983588" y="1113173"/>
            <a:ext cx="1081210" cy="9098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rallelogram 18"/>
          <p:cNvSpPr/>
          <p:nvPr/>
        </p:nvSpPr>
        <p:spPr>
          <a:xfrm flipV="1">
            <a:off x="3159314" y="1578206"/>
            <a:ext cx="4587686" cy="4466993"/>
          </a:xfrm>
          <a:prstGeom prst="parallelogram">
            <a:avLst>
              <a:gd name="adj" fmla="val 33814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978804" y="649738"/>
            <a:ext cx="3454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Fault Bounded </a:t>
            </a:r>
            <a:r>
              <a:rPr lang="en-US" sz="2400" dirty="0" err="1" smtClean="0"/>
              <a:t>Grabens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076238" y="1116351"/>
            <a:ext cx="2014555" cy="26776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070191" y="1122100"/>
            <a:ext cx="2800978" cy="28643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arallelogram 27"/>
          <p:cNvSpPr/>
          <p:nvPr/>
        </p:nvSpPr>
        <p:spPr>
          <a:xfrm flipV="1">
            <a:off x="1008529" y="1566368"/>
            <a:ext cx="3645807" cy="4466993"/>
          </a:xfrm>
          <a:prstGeom prst="parallelogram">
            <a:avLst>
              <a:gd name="adj" fmla="val 5374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arallelogram 28"/>
          <p:cNvSpPr/>
          <p:nvPr/>
        </p:nvSpPr>
        <p:spPr>
          <a:xfrm flipV="1">
            <a:off x="6284621" y="1555864"/>
            <a:ext cx="3478694" cy="4466993"/>
          </a:xfrm>
          <a:prstGeom prst="parallelogram">
            <a:avLst>
              <a:gd name="adj" fmla="val 4225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rot="20532891">
            <a:off x="4057592" y="416681"/>
            <a:ext cx="573536" cy="552891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3987381" y="1113190"/>
            <a:ext cx="1081210" cy="9098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983227" y="652869"/>
            <a:ext cx="405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Shallow Offsets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5069871" y="1125259"/>
            <a:ext cx="14561" cy="20759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4721357" y="3238983"/>
            <a:ext cx="595853" cy="59585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270067" y="3219892"/>
            <a:ext cx="1641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TD 702’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4676152" y="1092209"/>
            <a:ext cx="418255" cy="37674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4352921" y="4922060"/>
            <a:ext cx="595853" cy="59585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963657" y="4860814"/>
            <a:ext cx="1641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TD 680’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77378" y="4861958"/>
            <a:ext cx="1641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TD 475’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74059" y="4850791"/>
            <a:ext cx="1983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TD 1,000’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75504" y="651499"/>
            <a:ext cx="405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Deep Tests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2813209" y="1110231"/>
            <a:ext cx="2291842" cy="12710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2217356" y="2230624"/>
            <a:ext cx="595853" cy="59585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544395" y="2741508"/>
            <a:ext cx="266188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OIL SHOWS:</a:t>
            </a:r>
          </a:p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2855’ - 95’</a:t>
            </a:r>
          </a:p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3913’ -   44’</a:t>
            </a:r>
          </a:p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Just Above </a:t>
            </a:r>
          </a:p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5450’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2640" y="2741176"/>
            <a:ext cx="27398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GAS SHOWS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2646’ – 57’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4367089" y="1101498"/>
            <a:ext cx="715192" cy="15755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3877508" y="2664071"/>
            <a:ext cx="595853" cy="59585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4481320" y="1891164"/>
            <a:ext cx="266188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OIL SHOWS:</a:t>
            </a:r>
          </a:p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1950’ - 60’</a:t>
            </a:r>
          </a:p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2980’ - 90’</a:t>
            </a:r>
          </a:p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3040’ - 50’</a:t>
            </a:r>
          </a:p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3340’ - 70’ </a:t>
            </a:r>
          </a:p>
          <a:p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81320" y="1891291"/>
            <a:ext cx="27398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GAS SHOWS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2250’ - 70’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964505" y="653622"/>
            <a:ext cx="405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 Lund’s Cross-Section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4171950" y="1111941"/>
            <a:ext cx="908091" cy="1215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2228917" y="949064"/>
            <a:ext cx="1897059" cy="59585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1570247"/>
      </p:ext>
    </p:extLst>
  </p:cSld>
  <p:clrMapOvr>
    <a:masterClrMapping/>
  </p:clrMapOvr>
  <p:transition advClick="0" advTm="5326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4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14" presetClass="exit" presetSubtype="1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4" presetClass="exit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5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500"/>
                            </p:stCondLst>
                            <p:childTnLst>
                              <p:par>
                                <p:cTn id="71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6500"/>
                            </p:stCondLst>
                            <p:childTnLst>
                              <p:par>
                                <p:cTn id="9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4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000"/>
                            </p:stCondLst>
                            <p:childTnLst>
                              <p:par>
                                <p:cTn id="99" presetID="14" presetClass="exit" presetSubtype="1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4" presetClass="exit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3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4" presetClass="exit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5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5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xit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4" presetClass="exit" presetSubtype="1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4" presetClass="exit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4500"/>
                            </p:stCondLst>
                            <p:childTnLst>
                              <p:par>
                                <p:cTn id="1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5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6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5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7500"/>
                            </p:stCondLst>
                            <p:childTnLst>
                              <p:par>
                                <p:cTn id="1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8500"/>
                            </p:stCondLst>
                            <p:childTnLst>
                              <p:par>
                                <p:cTn id="1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9500"/>
                            </p:stCondLst>
                            <p:childTnLst>
                              <p:par>
                                <p:cTn id="1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0500"/>
                            </p:stCondLst>
                            <p:childTnLst>
                              <p:par>
                                <p:cTn id="1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3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30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30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30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3000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3500"/>
                            </p:stCondLst>
                            <p:childTnLst>
                              <p:par>
                                <p:cTn id="213" presetID="14" presetClass="exit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4250"/>
                            </p:stCondLst>
                            <p:childTnLst>
                              <p:par>
                                <p:cTn id="217" presetID="14" presetClass="exit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8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1" presetID="14" presetClass="exit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2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5750"/>
                            </p:stCondLst>
                            <p:childTnLst>
                              <p:par>
                                <p:cTn id="225" presetID="14" presetClass="exit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6" dur="5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6500"/>
                            </p:stCondLst>
                            <p:childTnLst>
                              <p:par>
                                <p:cTn id="229" presetID="14" presetClass="exit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0" dur="500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7250"/>
                            </p:stCondLst>
                            <p:childTnLst>
                              <p:par>
                                <p:cTn id="2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2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20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9250"/>
                            </p:stCondLst>
                            <p:childTnLst>
                              <p:par>
                                <p:cTn id="240" presetID="2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4" presetClass="exit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4" presetClass="exit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7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4" presetClass="exit" presetSubtype="1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4" presetClass="exit" presetSubtype="1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3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4" presetClass="exit" presetSubtype="1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250"/>
                            </p:stCondLst>
                            <p:childTnLst>
                              <p:par>
                                <p:cTn id="2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0750"/>
                            </p:stCondLst>
                            <p:childTnLst>
                              <p:par>
                                <p:cTn id="2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41250"/>
                            </p:stCondLst>
                            <p:childTnLst>
                              <p:par>
                                <p:cTn id="2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3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30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30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3000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3000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4" presetClass="exit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3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4" presetClass="exit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6" dur="10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4" presetClass="exit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9" dur="10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4" presetClass="exit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2" dur="1000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4" presetClass="exit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5" dur="1000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22" presetClass="exit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4" presetClass="exit" presetSubtype="1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6250"/>
                            </p:stCondLst>
                            <p:childTnLst>
                              <p:par>
                                <p:cTn id="3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6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9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46750"/>
                            </p:stCondLst>
                            <p:childTnLst>
                              <p:par>
                                <p:cTn id="311" presetID="14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4" presetClass="exit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5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4" presetClass="exit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8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47750"/>
                            </p:stCondLst>
                            <p:childTnLst>
                              <p:par>
                                <p:cTn id="321" presetID="14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48750"/>
                            </p:stCondLst>
                            <p:childTnLst>
                              <p:par>
                                <p:cTn id="325" presetID="14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6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49750"/>
                            </p:stCondLst>
                            <p:childTnLst>
                              <p:par>
                                <p:cTn id="3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50750"/>
                            </p:stCondLst>
                            <p:childTnLst>
                              <p:par>
                                <p:cTn id="3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51250"/>
                            </p:stCondLst>
                            <p:childTnLst>
                              <p:par>
                                <p:cTn id="3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51750"/>
                            </p:stCondLst>
                            <p:childTnLst>
                              <p:par>
                                <p:cTn id="344" presetID="14" presetClass="exit" presetSubtype="1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22" presetClass="exit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4" presetClass="exit" presetSubtype="1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4" presetClass="exit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5" grpId="0"/>
      <p:bldP spid="15" grpId="1"/>
      <p:bldP spid="20" grpId="0"/>
      <p:bldP spid="20" grpId="1"/>
      <p:bldP spid="45" grpId="0"/>
      <p:bldP spid="45" grpId="1"/>
      <p:bldP spid="12" grpId="0" animBg="1"/>
      <p:bldP spid="19" grpId="0" animBg="1"/>
      <p:bldP spid="19" grpId="1" animBg="1"/>
      <p:bldP spid="22" grpId="0"/>
      <p:bldP spid="22" grpId="1"/>
      <p:bldP spid="28" grpId="0" animBg="1"/>
      <p:bldP spid="28" grpId="1" animBg="1"/>
      <p:bldP spid="29" grpId="0" animBg="1"/>
      <p:bldP spid="29" grpId="1" animBg="1"/>
      <p:bldP spid="27" grpId="0" animBg="1"/>
      <p:bldP spid="27" grpId="1" animBg="1"/>
      <p:bldP spid="32" grpId="0"/>
      <p:bldP spid="32" grpId="1"/>
      <p:bldP spid="35" grpId="0" animBg="1"/>
      <p:bldP spid="35" grpId="1" animBg="1"/>
      <p:bldP spid="37" grpId="0" build="allAtOnce"/>
      <p:bldP spid="44" grpId="0" animBg="1"/>
      <p:bldP spid="44" grpId="1" animBg="1"/>
      <p:bldP spid="47" grpId="0" build="allAtOnce"/>
      <p:bldP spid="48" grpId="0" build="allAtOnce"/>
      <p:bldP spid="49" grpId="0" build="allAtOnce"/>
      <p:bldP spid="50" grpId="0"/>
      <p:bldP spid="50" grpId="1"/>
      <p:bldP spid="52" grpId="0" animBg="1"/>
      <p:bldP spid="52" grpId="1" animBg="1"/>
      <p:bldP spid="54" grpId="0" build="allAtOnce"/>
      <p:bldP spid="55" grpId="0" build="allAtOnce"/>
      <p:bldP spid="55" grpId="1" build="allAtOnce"/>
      <p:bldP spid="58" grpId="0" animBg="1"/>
      <p:bldP spid="58" grpId="1" animBg="1"/>
      <p:bldP spid="59" grpId="0" build="allAtOnce"/>
      <p:bldP spid="60" grpId="0" build="allAtOnce"/>
      <p:bldP spid="60" grpId="1" build="allAtOnce"/>
      <p:bldP spid="61" grpId="0"/>
      <p:bldP spid="61" grpId="1"/>
      <p:bldP spid="64" grpId="0" animBg="1"/>
      <p:bldP spid="6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6" y="78077"/>
            <a:ext cx="4424075" cy="572527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9311" y="253653"/>
            <a:ext cx="358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PH LUND’S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CROSS-SECTION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91495" y="1196476"/>
            <a:ext cx="32375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Based on undated early seismic and soil survey work, PH Lund shows the Elfrida Anticline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22750"/>
      </p:ext>
    </p:extLst>
  </p:cSld>
  <p:clrMapOvr>
    <a:masterClrMapping/>
  </p:clrMapOvr>
  <p:transition advClick="0" advTm="717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9311" y="253653"/>
            <a:ext cx="358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BOUGER GRAVITY MAP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4470" y="6257835"/>
            <a:ext cx="9009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Gravity Map shows the locations of </a:t>
            </a:r>
            <a:r>
              <a:rPr lang="en-US" sz="2400" dirty="0" err="1" smtClean="0"/>
              <a:t>Grabens</a:t>
            </a:r>
            <a:r>
              <a:rPr lang="en-US" sz="2400" dirty="0" smtClean="0"/>
              <a:t> beside the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4471" y="6257835"/>
            <a:ext cx="9009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Elfrida Anticline, which is an </a:t>
            </a:r>
            <a:r>
              <a:rPr lang="en-US" sz="2400" dirty="0" err="1" smtClean="0"/>
              <a:t>upthrown</a:t>
            </a:r>
            <a:r>
              <a:rPr lang="en-US" sz="2400" dirty="0" smtClean="0"/>
              <a:t> ‘horst’ block.</a:t>
            </a:r>
          </a:p>
        </p:txBody>
      </p:sp>
      <p:sp>
        <p:nvSpPr>
          <p:cNvPr id="6" name="Parallelogram 5"/>
          <p:cNvSpPr/>
          <p:nvPr/>
        </p:nvSpPr>
        <p:spPr>
          <a:xfrm flipH="1">
            <a:off x="1142999" y="1854200"/>
            <a:ext cx="3200401" cy="4140200"/>
          </a:xfrm>
          <a:prstGeom prst="parallelogram">
            <a:avLst>
              <a:gd name="adj" fmla="val 4365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/>
        </p:nvSpPr>
        <p:spPr>
          <a:xfrm flipH="1">
            <a:off x="6078068" y="1854200"/>
            <a:ext cx="2824631" cy="4140200"/>
          </a:xfrm>
          <a:prstGeom prst="parallelogram">
            <a:avLst>
              <a:gd name="adj" fmla="val 4087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/>
        </p:nvSpPr>
        <p:spPr>
          <a:xfrm rot="20295781">
            <a:off x="3397817" y="1157123"/>
            <a:ext cx="1013630" cy="4851115"/>
          </a:xfrm>
          <a:prstGeom prst="parallelogram">
            <a:avLst>
              <a:gd name="adj" fmla="val 29216"/>
            </a:avLst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/>
          <p:cNvSpPr/>
          <p:nvPr/>
        </p:nvSpPr>
        <p:spPr>
          <a:xfrm rot="21038151" flipH="1">
            <a:off x="3900022" y="873270"/>
            <a:ext cx="2903813" cy="4820400"/>
          </a:xfrm>
          <a:prstGeom prst="parallelogram">
            <a:avLst>
              <a:gd name="adj" fmla="val 25129"/>
            </a:avLst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484038" y="1084650"/>
            <a:ext cx="1497865" cy="466976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52214" y="2755598"/>
            <a:ext cx="2329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Elfrida Anticline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93206" y="2933334"/>
            <a:ext cx="14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GRABEN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43551" y="2932624"/>
            <a:ext cx="14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GRABEN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98409"/>
      </p:ext>
    </p:extLst>
  </p:cSld>
  <p:clrMapOvr>
    <a:masterClrMapping/>
  </p:clrMapOvr>
  <p:transition advClick="0" advTm="1452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xit" presetSubtype="4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75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75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750"/>
                            </p:stCondLst>
                            <p:childTnLst>
                              <p:par>
                                <p:cTn id="45" presetID="4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75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46" grpId="0"/>
      <p:bldP spid="46" grpId="1"/>
      <p:bldP spid="9" grpId="0"/>
      <p:bldP spid="6" grpId="0" animBg="1"/>
      <p:bldP spid="6" grpId="1" animBg="1"/>
      <p:bldP spid="10" grpId="0" animBg="1"/>
      <p:bldP spid="10" grpId="1" animBg="1"/>
      <p:bldP spid="7" grpId="0" animBg="1"/>
      <p:bldP spid="12" grpId="0" animBg="1"/>
      <p:bldP spid="11" grpId="0"/>
      <p:bldP spid="16" grpId="0"/>
      <p:bldP spid="16" grpId="1"/>
      <p:bldP spid="19" grpId="0"/>
      <p:bldP spid="1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9311" y="253653"/>
            <a:ext cx="5194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RESIDUAL AEROMAGNETIC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MAP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07719" y="1231229"/>
            <a:ext cx="38495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 Aeromagnetic Map shows that the Waddell-Duncan #1 </a:t>
            </a:r>
            <a:r>
              <a:rPr lang="en-US" sz="2400" dirty="0" err="1" smtClean="0">
                <a:solidFill>
                  <a:schemeClr val="bg1"/>
                </a:solidFill>
              </a:rPr>
              <a:t>Murrey</a:t>
            </a:r>
            <a:r>
              <a:rPr lang="en-US" sz="2400" dirty="0" smtClean="0">
                <a:solidFill>
                  <a:schemeClr val="bg1"/>
                </a:solidFill>
              </a:rPr>
              <a:t> well to the northwest of the initial drilling location is on a very high feature, held up by</a:t>
            </a: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igneous rocks close to  </a:t>
            </a: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the surface.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7719" y="1227944"/>
            <a:ext cx="3261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 well reported the top of the Precambrian Granite at 3990’, which verifies this contention.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277" y="110359"/>
            <a:ext cx="4373498" cy="56598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7719" y="1227944"/>
            <a:ext cx="36138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 structurally high position of the </a:t>
            </a:r>
            <a:r>
              <a:rPr lang="en-US" sz="2400" dirty="0" err="1" smtClean="0">
                <a:solidFill>
                  <a:schemeClr val="bg1"/>
                </a:solidFill>
              </a:rPr>
              <a:t>Wadell</a:t>
            </a:r>
            <a:r>
              <a:rPr lang="en-US" sz="2400" dirty="0" smtClean="0">
                <a:solidFill>
                  <a:schemeClr val="bg1"/>
                </a:solidFill>
              </a:rPr>
              <a:t>-Duncan well is presumed to have suffered abnormally eroded sections of Devonian, 	Pennsylvanian, 	Permian, and 	possibly    	Cretaceous rocks.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7718" y="1227944"/>
            <a:ext cx="36138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It is believed that moving lower on the anticline, will produce thicker pay zones, and the appearance of additional reservoir strata.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90028"/>
      </p:ext>
    </p:extLst>
  </p:cSld>
  <p:clrMapOvr>
    <a:masterClrMapping/>
  </p:clrMapOvr>
  <p:transition advClick="0" advTm="2710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xit" presetSubtype="1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" presetID="22" presetClass="exit" presetSubtype="1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2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250"/>
                            </p:stCondLst>
                            <p:childTnLst>
                              <p:par>
                                <p:cTn id="24" presetID="22" presetClass="exit" presetSubtype="1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2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250"/>
                            </p:stCondLst>
                            <p:childTnLst>
                              <p:par>
                                <p:cTn id="32" presetID="22" presetClass="exit" presetSubtype="1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6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9311" y="253653"/>
            <a:ext cx="5194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STRATIGRAPHY &amp; SHOWS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OF OIL &amp; GAS IN THE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WADELL-DUNCAN MURREY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11725" y="1701979"/>
            <a:ext cx="43375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There were shows of oil &amp; gas in the Horquilla and Escabrosa formations.  The drill stem-tests recovered no oil or gas, but the intervals covered were too thick to 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adequately evaluate the  </a:t>
            </a: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shows.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1724" y="1707635"/>
            <a:ext cx="42980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Drill Stem Tests on exploratory wells should be run over small intervals of the oil shows, to properly and effectively test potential reservoirs.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725" y="86454"/>
            <a:ext cx="3467688" cy="5711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95437" y="392152"/>
            <a:ext cx="191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OIL SHOWS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390444" y="806192"/>
            <a:ext cx="2311596" cy="0"/>
          </a:xfrm>
          <a:prstGeom prst="line">
            <a:avLst/>
          </a:prstGeom>
          <a:ln w="38100">
            <a:solidFill>
              <a:srgbClr val="3654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705791" y="806192"/>
            <a:ext cx="977050" cy="268558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645026" y="806191"/>
            <a:ext cx="768482" cy="261301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686592" y="806191"/>
            <a:ext cx="574591" cy="1947685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645026" y="785266"/>
            <a:ext cx="342246" cy="1830464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202850" y="806191"/>
            <a:ext cx="204728" cy="362372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27446" y="3883839"/>
            <a:ext cx="2081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GAS SHOWS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934200" y="4343976"/>
            <a:ext cx="18494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285240" y="4329679"/>
            <a:ext cx="660019" cy="8056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86736"/>
      </p:ext>
    </p:extLst>
  </p:cSld>
  <p:clrMapOvr>
    <a:masterClrMapping/>
  </p:clrMapOvr>
  <p:transition advClick="0" advTm="2358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75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25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250"/>
                            </p:stCondLst>
                            <p:childTnLst>
                              <p:par>
                                <p:cTn id="48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75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7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1750"/>
                            </p:stCondLst>
                            <p:childTnLst>
                              <p:par>
                                <p:cTn id="56" presetID="22" presetClass="exit" presetSubtype="1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6" grpId="0"/>
      <p:bldP spid="46" grpId="1"/>
      <p:bldP spid="9" grpId="0"/>
      <p:bldP spid="9" grpId="1"/>
      <p:bldP spid="7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9311" y="253653"/>
            <a:ext cx="5194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STRATIGRAPHY OIL &amp; GAS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SHOWS WADDELL-DUNCAN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5349" y="1084594"/>
            <a:ext cx="45143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 Devonian </a:t>
            </a:r>
            <a:r>
              <a:rPr lang="en-US" sz="2400" dirty="0">
                <a:solidFill>
                  <a:schemeClr val="bg1"/>
                </a:solidFill>
              </a:rPr>
              <a:t>regionally is between 300-400’ thick in the prospect </a:t>
            </a:r>
            <a:r>
              <a:rPr lang="en-US" sz="2400" dirty="0" smtClean="0">
                <a:solidFill>
                  <a:schemeClr val="bg1"/>
                </a:solidFill>
              </a:rPr>
              <a:t>area.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 err="1" smtClean="0">
                <a:solidFill>
                  <a:schemeClr val="bg1"/>
                </a:solidFill>
              </a:rPr>
              <a:t>Wadell</a:t>
            </a:r>
            <a:r>
              <a:rPr lang="en-US" sz="2400" dirty="0" smtClean="0">
                <a:solidFill>
                  <a:schemeClr val="bg1"/>
                </a:solidFill>
              </a:rPr>
              <a:t>-Duncan had about 50’ of limestones in the Devonian, and the Percha Shale which overlays it was about 70’ thick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8663" y="1087040"/>
            <a:ext cx="45047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Likewise, the overlaying Pennsylvanian rocks regionally can </a:t>
            </a:r>
            <a:r>
              <a:rPr lang="en-US" sz="2400" dirty="0">
                <a:solidFill>
                  <a:schemeClr val="bg1"/>
                </a:solidFill>
              </a:rPr>
              <a:t>be as much as 1,500’ thick, with the </a:t>
            </a:r>
            <a:r>
              <a:rPr lang="en-US" sz="2400" dirty="0" smtClean="0">
                <a:solidFill>
                  <a:schemeClr val="bg1"/>
                </a:solidFill>
              </a:rPr>
              <a:t>Horquilla Zone comprising </a:t>
            </a:r>
            <a:r>
              <a:rPr lang="en-US" sz="2400" dirty="0">
                <a:solidFill>
                  <a:schemeClr val="bg1"/>
                </a:solidFill>
              </a:rPr>
              <a:t>600-1230</a:t>
            </a:r>
            <a:r>
              <a:rPr lang="en-US" sz="2400" dirty="0" smtClean="0">
                <a:solidFill>
                  <a:schemeClr val="bg1"/>
                </a:solidFill>
              </a:rPr>
              <a:t>’ of </a:t>
            </a:r>
            <a:r>
              <a:rPr lang="en-US" sz="2400" dirty="0">
                <a:solidFill>
                  <a:schemeClr val="bg1"/>
                </a:solidFill>
              </a:rPr>
              <a:t>that section in the </a:t>
            </a:r>
            <a:r>
              <a:rPr lang="en-US" sz="2400" dirty="0" smtClean="0">
                <a:solidFill>
                  <a:schemeClr val="bg1"/>
                </a:solidFill>
              </a:rPr>
              <a:t>County.  The well showed 450’ 	in the Horquilla.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3526" y="1081225"/>
            <a:ext cx="45239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There is a similarly thin section (150’) of Permian limestone overlaying the Horquilla within the Naco Group, while the Permian regionally can be as much as 1,000’.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5730" y="1088019"/>
            <a:ext cx="45335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 Lower Cretaceous age Bisbee Group is 1,000’ – 15,000’ elsewhere in Cochise County.  While the </a:t>
            </a:r>
            <a:r>
              <a:rPr lang="en-US" sz="2400" dirty="0">
                <a:solidFill>
                  <a:schemeClr val="bg1"/>
                </a:solidFill>
              </a:rPr>
              <a:t>well </a:t>
            </a:r>
            <a:r>
              <a:rPr lang="en-US" sz="2400" dirty="0" smtClean="0">
                <a:solidFill>
                  <a:schemeClr val="bg1"/>
                </a:solidFill>
              </a:rPr>
              <a:t>logged </a:t>
            </a:r>
            <a:r>
              <a:rPr lang="en-US" sz="2400" dirty="0">
                <a:solidFill>
                  <a:schemeClr val="bg1"/>
                </a:solidFill>
              </a:rPr>
              <a:t>1080’ of sandstones, shales and limestones within the Bisbee </a:t>
            </a:r>
            <a:r>
              <a:rPr lang="en-US" sz="2400" dirty="0" smtClean="0">
                <a:solidFill>
                  <a:schemeClr val="bg1"/>
                </a:solidFill>
              </a:rPr>
              <a:t>Group, it is unlikely 15,000’ will be encountered outside of a </a:t>
            </a:r>
            <a:r>
              <a:rPr lang="en-US" sz="2400" dirty="0" err="1" smtClean="0">
                <a:solidFill>
                  <a:schemeClr val="bg1"/>
                </a:solidFill>
              </a:rPr>
              <a:t>graben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0353" y="1084594"/>
            <a:ext cx="45239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 530’ of conglomerates of Cenozoic age are thin relative to the 5450’+ found in the </a:t>
            </a:r>
            <a:r>
              <a:rPr lang="en-US" sz="2400" dirty="0" err="1" smtClean="0">
                <a:solidFill>
                  <a:schemeClr val="bg1"/>
                </a:solidFill>
              </a:rPr>
              <a:t>Moncrief</a:t>
            </a:r>
            <a:r>
              <a:rPr lang="en-US" sz="2400" dirty="0" smtClean="0">
                <a:solidFill>
                  <a:schemeClr val="bg1"/>
                </a:solidFill>
              </a:rPr>
              <a:t> (Allen) #1 Davis in the western </a:t>
            </a:r>
            <a:r>
              <a:rPr lang="en-US" sz="2400" dirty="0" err="1" smtClean="0">
                <a:solidFill>
                  <a:schemeClr val="bg1"/>
                </a:solidFill>
              </a:rPr>
              <a:t>graben</a:t>
            </a:r>
            <a:r>
              <a:rPr lang="en-US" sz="2400" dirty="0" smtClean="0">
                <a:solidFill>
                  <a:schemeClr val="bg1"/>
                </a:solidFill>
              </a:rPr>
              <a:t>.  This is because the </a:t>
            </a:r>
            <a:r>
              <a:rPr lang="en-US" sz="2400" dirty="0" err="1" smtClean="0">
                <a:solidFill>
                  <a:schemeClr val="bg1"/>
                </a:solidFill>
              </a:rPr>
              <a:t>Wadell</a:t>
            </a:r>
            <a:r>
              <a:rPr lang="en-US" sz="2400" dirty="0" smtClean="0">
                <a:solidFill>
                  <a:schemeClr val="bg1"/>
                </a:solidFill>
              </a:rPr>
              <a:t>-Duncan well is high on the uplifted horst block to the east of the </a:t>
            </a:r>
            <a:r>
              <a:rPr lang="en-US" sz="2400" dirty="0" err="1" smtClean="0">
                <a:solidFill>
                  <a:schemeClr val="bg1"/>
                </a:solidFill>
              </a:rPr>
              <a:t>graben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725" y="86454"/>
            <a:ext cx="3467688" cy="571148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295437" y="392152"/>
            <a:ext cx="191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OIL SHOWS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390444" y="806192"/>
            <a:ext cx="2311596" cy="0"/>
          </a:xfrm>
          <a:prstGeom prst="line">
            <a:avLst/>
          </a:prstGeom>
          <a:ln w="38100">
            <a:solidFill>
              <a:srgbClr val="3654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705791" y="806192"/>
            <a:ext cx="977050" cy="268558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645026" y="806191"/>
            <a:ext cx="768482" cy="261301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686592" y="806191"/>
            <a:ext cx="574591" cy="1947685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7645026" y="785266"/>
            <a:ext cx="342246" cy="1830464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202850" y="806191"/>
            <a:ext cx="204728" cy="362372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27446" y="3883839"/>
            <a:ext cx="2081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GAS SHOWS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934200" y="4343976"/>
            <a:ext cx="18494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285240" y="4329679"/>
            <a:ext cx="660019" cy="8056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176042"/>
      </p:ext>
    </p:extLst>
  </p:cSld>
  <p:clrMapOvr>
    <a:masterClrMapping/>
  </p:clrMapOvr>
  <p:transition advClick="0" advTm="4860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xit" presetSubtype="1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" presetID="22" presetClass="exit" presetSubtype="1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8" presetID="22" presetClass="exit" presetSubtype="1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0"/>
                            </p:stCondLst>
                            <p:childTnLst>
                              <p:par>
                                <p:cTn id="36" presetID="22" presetClass="exit" presetSubtype="1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000"/>
                            </p:stCondLst>
                            <p:childTnLst>
                              <p:par>
                                <p:cTn id="44" presetID="22" presetClass="exit" presetSubtype="1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44785" y="1533833"/>
            <a:ext cx="42503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Equivalent to the Woodford Shale in NM, TX, OK and KS.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Prolific, unconventional reservoir may be 	discovered if the 	Percha is greater than 	   the 70’ discovered in 	   the </a:t>
            </a:r>
            <a:r>
              <a:rPr lang="en-US" sz="2400" dirty="0" err="1" smtClean="0">
                <a:solidFill>
                  <a:schemeClr val="bg1"/>
                </a:solidFill>
              </a:rPr>
              <a:t>Wadell</a:t>
            </a:r>
            <a:r>
              <a:rPr lang="en-US" sz="2400" dirty="0" smtClean="0">
                <a:solidFill>
                  <a:schemeClr val="bg1"/>
                </a:solidFill>
              </a:rPr>
              <a:t>-Duncan.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9311" y="253653"/>
            <a:ext cx="4247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Reservoir Objectives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025" y="738138"/>
            <a:ext cx="4250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bg1"/>
                </a:solidFill>
              </a:rPr>
              <a:t>Percha Shale: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062" y="99357"/>
            <a:ext cx="4448002" cy="57562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26875" y="4429919"/>
            <a:ext cx="2109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65422"/>
                </a:solidFill>
              </a:rPr>
              <a:t>Percha Shale</a:t>
            </a:r>
          </a:p>
        </p:txBody>
      </p:sp>
      <p:sp>
        <p:nvSpPr>
          <p:cNvPr id="2" name="Oval 1"/>
          <p:cNvSpPr/>
          <p:nvPr/>
        </p:nvSpPr>
        <p:spPr>
          <a:xfrm>
            <a:off x="5638800" y="4429919"/>
            <a:ext cx="2804160" cy="492601"/>
          </a:xfrm>
          <a:prstGeom prst="ellipse">
            <a:avLst/>
          </a:prstGeom>
          <a:noFill/>
          <a:ln w="38100">
            <a:solidFill>
              <a:srgbClr val="365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22974" y="1520612"/>
            <a:ext cx="42503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Shows of oil in the </a:t>
            </a:r>
            <a:r>
              <a:rPr lang="en-US" sz="2400" dirty="0" err="1" smtClean="0">
                <a:solidFill>
                  <a:schemeClr val="bg1"/>
                </a:solidFill>
              </a:rPr>
              <a:t>Wadell</a:t>
            </a:r>
            <a:r>
              <a:rPr lang="en-US" sz="2400" dirty="0" smtClean="0">
                <a:solidFill>
                  <a:schemeClr val="bg1"/>
                </a:solidFill>
              </a:rPr>
              <a:t>-Duncan well.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Close to the transition of the </a:t>
            </a:r>
            <a:r>
              <a:rPr lang="en-US" sz="2400" dirty="0" err="1" smtClean="0">
                <a:solidFill>
                  <a:schemeClr val="bg1"/>
                </a:solidFill>
              </a:rPr>
              <a:t>Pedragosa</a:t>
            </a:r>
            <a:r>
              <a:rPr lang="en-US" sz="2400" dirty="0" smtClean="0">
                <a:solidFill>
                  <a:schemeClr val="bg1"/>
                </a:solidFill>
              </a:rPr>
              <a:t> basin, which is prime for the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 development of reefs 	during deposition of 		rocks.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8024" y="733981"/>
            <a:ext cx="4250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solidFill>
                  <a:schemeClr val="bg1"/>
                </a:solidFill>
              </a:rPr>
              <a:t>Mississipian</a:t>
            </a:r>
            <a:r>
              <a:rPr lang="en-US" sz="2400" u="sng" dirty="0" smtClean="0">
                <a:solidFill>
                  <a:schemeClr val="bg1"/>
                </a:solidFill>
              </a:rPr>
              <a:t> Escabrosa Limestone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26875" y="4199086"/>
            <a:ext cx="2109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65422"/>
                </a:solidFill>
              </a:rPr>
              <a:t>Escabrosa</a:t>
            </a:r>
          </a:p>
        </p:txBody>
      </p:sp>
      <p:sp>
        <p:nvSpPr>
          <p:cNvPr id="21" name="Oval 20"/>
          <p:cNvSpPr/>
          <p:nvPr/>
        </p:nvSpPr>
        <p:spPr>
          <a:xfrm>
            <a:off x="5638800" y="4183618"/>
            <a:ext cx="2804160" cy="492601"/>
          </a:xfrm>
          <a:prstGeom prst="ellipse">
            <a:avLst/>
          </a:prstGeom>
          <a:noFill/>
          <a:ln w="38100">
            <a:solidFill>
              <a:srgbClr val="365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4785" y="739974"/>
            <a:ext cx="4250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bg1"/>
                </a:solidFill>
              </a:rPr>
              <a:t>Pennsylvanian Horquilla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9735" y="1531124"/>
            <a:ext cx="42503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Porous limestones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Thicken to the southeast from the </a:t>
            </a:r>
            <a:r>
              <a:rPr lang="en-US" sz="2400" dirty="0" err="1" smtClean="0">
                <a:solidFill>
                  <a:schemeClr val="bg1"/>
                </a:solidFill>
              </a:rPr>
              <a:t>Wadell</a:t>
            </a:r>
            <a:r>
              <a:rPr lang="en-US" sz="2400" dirty="0" smtClean="0">
                <a:solidFill>
                  <a:schemeClr val="bg1"/>
                </a:solidFill>
              </a:rPr>
              <a:t>-Duncan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Also in prime location for the development of reefs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Local bioherms postulated by numerous individuals.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26875" y="3714219"/>
            <a:ext cx="2109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65422"/>
                </a:solidFill>
              </a:rPr>
              <a:t>Horquilla</a:t>
            </a:r>
          </a:p>
        </p:txBody>
      </p:sp>
      <p:sp>
        <p:nvSpPr>
          <p:cNvPr id="17" name="Oval 16"/>
          <p:cNvSpPr/>
          <p:nvPr/>
        </p:nvSpPr>
        <p:spPr>
          <a:xfrm>
            <a:off x="5631181" y="3662666"/>
            <a:ext cx="2804160" cy="705568"/>
          </a:xfrm>
          <a:prstGeom prst="ellipse">
            <a:avLst/>
          </a:prstGeom>
          <a:noFill/>
          <a:ln w="38100">
            <a:solidFill>
              <a:srgbClr val="365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44785" y="733981"/>
            <a:ext cx="4250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bg1"/>
                </a:solidFill>
              </a:rPr>
              <a:t>Permian Naco Group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9982" y="1516914"/>
            <a:ext cx="42503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Porous limestones, dolomites and sandstones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Concha Limestone, </a:t>
            </a:r>
            <a:r>
              <a:rPr lang="en-US" sz="2400" dirty="0" err="1" smtClean="0">
                <a:solidFill>
                  <a:schemeClr val="bg1"/>
                </a:solidFill>
              </a:rPr>
              <a:t>Schrer</a:t>
            </a:r>
            <a:r>
              <a:rPr lang="en-US" sz="2400" dirty="0" smtClean="0">
                <a:solidFill>
                  <a:schemeClr val="bg1"/>
                </a:solidFill>
              </a:rPr>
              <a:t> Sandstone, Epitaph .Dolomite, and </a:t>
            </a:r>
            <a:r>
              <a:rPr lang="en-US" sz="2400" dirty="0" err="1" smtClean="0">
                <a:solidFill>
                  <a:schemeClr val="bg1"/>
                </a:solidFill>
              </a:rPr>
              <a:t>Colina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Limestone all potential 	targets.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26875" y="2950379"/>
            <a:ext cx="2109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65422"/>
                </a:solidFill>
              </a:rPr>
              <a:t>Naco Group</a:t>
            </a:r>
          </a:p>
        </p:txBody>
      </p:sp>
      <p:sp>
        <p:nvSpPr>
          <p:cNvPr id="26" name="Oval 25"/>
          <p:cNvSpPr/>
          <p:nvPr/>
        </p:nvSpPr>
        <p:spPr>
          <a:xfrm>
            <a:off x="5532121" y="2801473"/>
            <a:ext cx="2804160" cy="705568"/>
          </a:xfrm>
          <a:prstGeom prst="ellipse">
            <a:avLst/>
          </a:prstGeom>
          <a:noFill/>
          <a:ln w="38100">
            <a:solidFill>
              <a:srgbClr val="365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38023" y="748751"/>
            <a:ext cx="4250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bg1"/>
                </a:solidFill>
              </a:rPr>
              <a:t>Cretaceous Formations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24426" y="1619865"/>
            <a:ext cx="2109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65422"/>
                </a:solidFill>
              </a:rPr>
              <a:t>Morita</a:t>
            </a:r>
          </a:p>
        </p:txBody>
      </p:sp>
      <p:sp>
        <p:nvSpPr>
          <p:cNvPr id="30" name="Oval 29"/>
          <p:cNvSpPr/>
          <p:nvPr/>
        </p:nvSpPr>
        <p:spPr>
          <a:xfrm>
            <a:off x="5850081" y="1714500"/>
            <a:ext cx="1641763" cy="302806"/>
          </a:xfrm>
          <a:prstGeom prst="ellipse">
            <a:avLst/>
          </a:prstGeom>
          <a:noFill/>
          <a:ln w="38100">
            <a:solidFill>
              <a:srgbClr val="365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224426" y="1268302"/>
            <a:ext cx="2109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65422"/>
                </a:solidFill>
              </a:rPr>
              <a:t>Mural</a:t>
            </a:r>
          </a:p>
        </p:txBody>
      </p:sp>
      <p:sp>
        <p:nvSpPr>
          <p:cNvPr id="32" name="Oval 31"/>
          <p:cNvSpPr/>
          <p:nvPr/>
        </p:nvSpPr>
        <p:spPr>
          <a:xfrm>
            <a:off x="5850081" y="1358147"/>
            <a:ext cx="1641763" cy="302806"/>
          </a:xfrm>
          <a:prstGeom prst="ellipse">
            <a:avLst/>
          </a:prstGeom>
          <a:noFill/>
          <a:ln w="38100">
            <a:solidFill>
              <a:srgbClr val="365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231187" y="918646"/>
            <a:ext cx="2109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365422"/>
                </a:solidFill>
              </a:rPr>
              <a:t>Cintura</a:t>
            </a:r>
            <a:endParaRPr lang="en-US" sz="2400" dirty="0" smtClean="0">
              <a:solidFill>
                <a:srgbClr val="365422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850080" y="1023295"/>
            <a:ext cx="1641763" cy="302806"/>
          </a:xfrm>
          <a:prstGeom prst="ellipse">
            <a:avLst/>
          </a:prstGeom>
          <a:noFill/>
          <a:ln w="38100">
            <a:solidFill>
              <a:srgbClr val="365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33362" y="1522242"/>
            <a:ext cx="42503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The Morita Limestone was reported in the </a:t>
            </a:r>
            <a:r>
              <a:rPr lang="en-US" sz="2400" dirty="0" err="1" smtClean="0">
                <a:solidFill>
                  <a:schemeClr val="bg1"/>
                </a:solidFill>
              </a:rPr>
              <a:t>Wadell</a:t>
            </a:r>
            <a:r>
              <a:rPr lang="en-US" sz="2400" dirty="0" smtClean="0">
                <a:solidFill>
                  <a:schemeClr val="bg1"/>
                </a:solidFill>
              </a:rPr>
              <a:t>-Duncan well.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Assuming less erosion down dip, reefs could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  develop in the Morita    </a:t>
            </a: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    and the Mural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  		Limestone 			Formations.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4825" y="1518085"/>
            <a:ext cx="42503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If Present, the presumed oil-saturated sandstones of Cretaceous age shown on PH Lund’s Map and Cross-Section would be in  </a:t>
            </a: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    Cretaceous beds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  overlaying the Morita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  Formation.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8307" y="743309"/>
            <a:ext cx="4250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solidFill>
                  <a:schemeClr val="bg1"/>
                </a:solidFill>
              </a:rPr>
              <a:t>Cenezoic</a:t>
            </a:r>
            <a:r>
              <a:rPr lang="en-US" sz="2400" u="sng" dirty="0" smtClean="0">
                <a:solidFill>
                  <a:schemeClr val="bg1"/>
                </a:solidFill>
              </a:rPr>
              <a:t>: Gila and Related Units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37948" y="667152"/>
            <a:ext cx="2109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65422"/>
                </a:solidFill>
              </a:rPr>
              <a:t>Gila</a:t>
            </a:r>
          </a:p>
        </p:txBody>
      </p:sp>
      <p:sp>
        <p:nvSpPr>
          <p:cNvPr id="39" name="Oval 38"/>
          <p:cNvSpPr/>
          <p:nvPr/>
        </p:nvSpPr>
        <p:spPr>
          <a:xfrm>
            <a:off x="5836558" y="752115"/>
            <a:ext cx="1641763" cy="302806"/>
          </a:xfrm>
          <a:prstGeom prst="ellipse">
            <a:avLst/>
          </a:prstGeom>
          <a:noFill/>
          <a:ln w="38100">
            <a:solidFill>
              <a:srgbClr val="365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32679" y="1522242"/>
            <a:ext cx="42503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bg1"/>
                </a:solidFill>
              </a:rPr>
              <a:t>Cenezoic</a:t>
            </a:r>
            <a:r>
              <a:rPr lang="en-US" sz="2400" dirty="0" smtClean="0">
                <a:solidFill>
                  <a:schemeClr val="bg1"/>
                </a:solidFill>
              </a:rPr>
              <a:t> rocks have some reservoir potential as suggested by the shows of oil and gas in these rocks in the </a:t>
            </a:r>
            <a:r>
              <a:rPr lang="en-US" sz="2400" dirty="0" err="1" smtClean="0">
                <a:solidFill>
                  <a:schemeClr val="bg1"/>
                </a:solidFill>
              </a:rPr>
              <a:t>Moncrief</a:t>
            </a:r>
            <a:r>
              <a:rPr lang="en-US" sz="2400" dirty="0" smtClean="0">
                <a:solidFill>
                  <a:schemeClr val="bg1"/>
                </a:solidFill>
              </a:rPr>
              <a:t> (Allen) #1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  Davis well in </a:t>
            </a: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    T21S-R25E.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78018"/>
      </p:ext>
    </p:extLst>
  </p:cSld>
  <p:clrMapOvr>
    <a:masterClrMapping/>
  </p:clrMapOvr>
  <p:transition advClick="0" advTm="7613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8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8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500"/>
                            </p:stCondLst>
                            <p:childTnLst>
                              <p:par>
                                <p:cTn id="53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1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1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8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1000"/>
                            </p:stCondLst>
                            <p:childTnLst>
                              <p:par>
                                <p:cTn id="82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15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20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8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1500"/>
                            </p:stCondLst>
                            <p:childTnLst>
                              <p:par>
                                <p:cTn id="111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2500"/>
                            </p:stCondLst>
                            <p:childTnLst>
                              <p:par>
                                <p:cTn id="1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8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5000"/>
                            </p:stCondLst>
                            <p:childTnLst>
                              <p:par>
                                <p:cTn id="156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5500"/>
                            </p:stCondLst>
                            <p:childTnLst>
                              <p:par>
                                <p:cTn id="1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8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3500"/>
                            </p:stCondLst>
                            <p:childTnLst>
                              <p:par>
                                <p:cTn id="164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4000"/>
                            </p:stCondLst>
                            <p:childTnLst>
                              <p:par>
                                <p:cTn id="1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64500"/>
                            </p:stCondLst>
                            <p:childTnLst>
                              <p:par>
                                <p:cTn id="1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5000"/>
                            </p:stCondLst>
                            <p:childTnLst>
                              <p:par>
                                <p:cTn id="19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8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74000"/>
                            </p:stCondLst>
                            <p:childTnLst>
                              <p:par>
                                <p:cTn id="205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4500"/>
                            </p:stCondLst>
                            <p:childTnLst>
                              <p:par>
                                <p:cTn id="215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2" grpId="0"/>
      <p:bldP spid="22" grpId="1"/>
      <p:bldP spid="11" grpId="0"/>
      <p:bldP spid="11" grpId="1"/>
      <p:bldP spid="13" grpId="0"/>
      <p:bldP spid="13" grpId="1"/>
      <p:bldP spid="2" grpId="0" animBg="1"/>
      <p:bldP spid="2" grpId="1" animBg="1"/>
      <p:bldP spid="18" grpId="0"/>
      <p:bldP spid="18" grpId="1"/>
      <p:bldP spid="19" grpId="0"/>
      <p:bldP spid="19" grpId="1"/>
      <p:bldP spid="20" grpId="0"/>
      <p:bldP spid="20" grpId="1"/>
      <p:bldP spid="21" grpId="0" animBg="1"/>
      <p:bldP spid="21" grpId="1" animBg="1"/>
      <p:bldP spid="14" grpId="0"/>
      <p:bldP spid="14" grpId="1"/>
      <p:bldP spid="15" grpId="0"/>
      <p:bldP spid="15" grpId="1"/>
      <p:bldP spid="16" grpId="0"/>
      <p:bldP spid="16" grpId="1"/>
      <p:bldP spid="17" grpId="0" animBg="1"/>
      <p:bldP spid="17" grpId="1" animBg="1"/>
      <p:bldP spid="23" grpId="0"/>
      <p:bldP spid="23" grpId="1"/>
      <p:bldP spid="24" grpId="0"/>
      <p:bldP spid="24" grpId="1"/>
      <p:bldP spid="25" grpId="0"/>
      <p:bldP spid="25" grpId="1"/>
      <p:bldP spid="26" grpId="0" animBg="1"/>
      <p:bldP spid="26" grpId="1" animBg="1"/>
      <p:bldP spid="28" grpId="0"/>
      <p:bldP spid="28" grpId="1"/>
      <p:bldP spid="29" grpId="0"/>
      <p:bldP spid="29" grpId="1"/>
      <p:bldP spid="30" grpId="0" animBg="1"/>
      <p:bldP spid="30" grpId="1" animBg="1"/>
      <p:bldP spid="31" grpId="0"/>
      <p:bldP spid="31" grpId="1"/>
      <p:bldP spid="32" grpId="0" animBg="1"/>
      <p:bldP spid="32" grpId="1" animBg="1"/>
      <p:bldP spid="33" grpId="0"/>
      <p:bldP spid="33" grpId="1"/>
      <p:bldP spid="34" grpId="0" animBg="1"/>
      <p:bldP spid="34" grpId="1" animBg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 animBg="1"/>
      <p:bldP spid="39" grpId="1" animBg="1"/>
      <p:bldP spid="40" grpId="0"/>
      <p:bldP spid="4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69381" y="876360"/>
            <a:ext cx="42503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Remote detection (‘sensing’) of hydrocarbons seeped into surficial soils from reservoirs at depth by aerial or satellite surveys is a well-known method of exploration in little-drilled, frontier areas.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9311" y="253653"/>
            <a:ext cx="4247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SATELLITE ANALYSIS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96044"/>
            <a:ext cx="3803650" cy="5769944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28208"/>
      </p:ext>
    </p:extLst>
  </p:cSld>
  <p:clrMapOvr>
    <a:masterClrMapping/>
  </p:clrMapOvr>
  <p:transition advClick="0" advTm="919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8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07626" y="330200"/>
            <a:ext cx="861774" cy="5156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www.AZOilGas.com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620" y="330200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TERMS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0730" y="980693"/>
            <a:ext cx="5082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sym typeface="Symbol" panose="05050102010706020507" pitchFamily="18" charset="2"/>
              </a:rPr>
              <a:t> </a:t>
            </a:r>
            <a:r>
              <a:rPr lang="en-US" sz="2400" dirty="0" smtClean="0">
                <a:solidFill>
                  <a:schemeClr val="bg1"/>
                </a:solidFill>
                <a:sym typeface="Symbol" panose="05050102010706020507" pitchFamily="18" charset="2"/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57,991 Acres Oil and Gas Leases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0730" y="1529288"/>
            <a:ext cx="6526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sym typeface="Symbol" panose="05050102010706020507" pitchFamily="18" charset="2"/>
              </a:rPr>
              <a:t>  </a:t>
            </a:r>
            <a:r>
              <a:rPr lang="en-US" sz="2400" dirty="0" smtClean="0">
                <a:solidFill>
                  <a:schemeClr val="bg1"/>
                </a:solidFill>
              </a:rPr>
              <a:t>Ten Year Term With Seven Years Remaining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On Most Leases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00730" y="2447215"/>
            <a:ext cx="6399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Symbol" panose="05050102010706020507" pitchFamily="18" charset="2"/>
              <a:buChar char="·"/>
            </a:pPr>
            <a:r>
              <a:rPr lang="en-US" sz="2400" dirty="0" smtClean="0">
                <a:solidFill>
                  <a:schemeClr val="bg1"/>
                </a:solidFill>
                <a:sym typeface="Symbol" panose="05050102010706020507" pitchFamily="18" charset="2"/>
              </a:rPr>
              <a:t>Leases Are Sold Into Joint Venture At 80% </a:t>
            </a:r>
          </a:p>
          <a:p>
            <a:r>
              <a:rPr lang="en-US" sz="2400" dirty="0" smtClean="0">
                <a:solidFill>
                  <a:schemeClr val="bg1"/>
                </a:solidFill>
                <a:sym typeface="Symbol" panose="05050102010706020507" pitchFamily="18" charset="2"/>
              </a:rPr>
              <a:t>    NRI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0730" y="3365142"/>
            <a:ext cx="59749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Symbol" panose="05050102010706020507" pitchFamily="18" charset="2"/>
              <a:buChar char="·"/>
            </a:pPr>
            <a:r>
              <a:rPr lang="en-US" sz="2400" dirty="0" smtClean="0">
                <a:solidFill>
                  <a:schemeClr val="bg1"/>
                </a:solidFill>
                <a:sym typeface="Symbol" panose="05050102010706020507" pitchFamily="18" charset="2"/>
              </a:rPr>
              <a:t>AOG </a:t>
            </a:r>
            <a:r>
              <a:rPr lang="en-US" sz="2400" dirty="0" err="1" smtClean="0">
                <a:solidFill>
                  <a:schemeClr val="bg1"/>
                </a:solidFill>
                <a:sym typeface="Symbol" panose="05050102010706020507" pitchFamily="18" charset="2"/>
              </a:rPr>
              <a:t>Affilliates</a:t>
            </a:r>
            <a:r>
              <a:rPr lang="en-US" sz="2400" dirty="0" smtClean="0">
                <a:solidFill>
                  <a:schemeClr val="bg1"/>
                </a:solidFill>
                <a:sym typeface="Symbol" panose="05050102010706020507" pitchFamily="18" charset="2"/>
              </a:rPr>
              <a:t> To Retain 10% - </a:t>
            </a:r>
            <a:r>
              <a:rPr lang="en-US" sz="2400" dirty="0" smtClean="0">
                <a:solidFill>
                  <a:schemeClr val="bg1"/>
                </a:solidFill>
                <a:sym typeface="Symbol" panose="05050102010706020507" pitchFamily="18" charset="2"/>
              </a:rPr>
              <a:t>50% </a:t>
            </a:r>
            <a:r>
              <a:rPr lang="en-US" sz="2400" dirty="0" smtClean="0">
                <a:solidFill>
                  <a:schemeClr val="bg1"/>
                </a:solidFill>
                <a:sym typeface="Symbol" panose="05050102010706020507" pitchFamily="18" charset="2"/>
              </a:rPr>
              <a:t>Of </a:t>
            </a:r>
          </a:p>
          <a:p>
            <a:r>
              <a:rPr lang="en-US" sz="2400" dirty="0">
                <a:solidFill>
                  <a:schemeClr val="bg1"/>
                </a:solidFill>
                <a:sym typeface="Symbol" panose="05050102010706020507" pitchFamily="18" charset="2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sym typeface="Symbol" panose="05050102010706020507" pitchFamily="18" charset="2"/>
              </a:rPr>
              <a:t>   Working Interest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00731" y="4283069"/>
            <a:ext cx="65785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Symbol" panose="05050102010706020507" pitchFamily="18" charset="2"/>
              <a:buChar char="·"/>
            </a:pPr>
            <a:r>
              <a:rPr lang="en-US" sz="2400" dirty="0" smtClean="0">
                <a:solidFill>
                  <a:schemeClr val="bg1"/>
                </a:solidFill>
                <a:sym typeface="Symbol" panose="05050102010706020507" pitchFamily="18" charset="2"/>
              </a:rPr>
              <a:t>High-Value Leases Offered At $125.00/Acre </a:t>
            </a:r>
          </a:p>
          <a:p>
            <a:r>
              <a:rPr lang="en-US" sz="2400" dirty="0" smtClean="0">
                <a:solidFill>
                  <a:schemeClr val="bg1"/>
                </a:solidFill>
                <a:sym typeface="Symbol" panose="05050102010706020507" pitchFamily="18" charset="2"/>
              </a:rPr>
              <a:t>	Secondary </a:t>
            </a:r>
            <a:r>
              <a:rPr lang="en-US" sz="2400" dirty="0">
                <a:solidFill>
                  <a:schemeClr val="bg1"/>
                </a:solidFill>
                <a:sym typeface="Symbol" panose="05050102010706020507" pitchFamily="18" charset="2"/>
              </a:rPr>
              <a:t>Targets at $</a:t>
            </a:r>
            <a:r>
              <a:rPr lang="en-US" sz="2400" dirty="0" smtClean="0">
                <a:solidFill>
                  <a:schemeClr val="bg1"/>
                </a:solidFill>
                <a:sym typeface="Symbol" panose="05050102010706020507" pitchFamily="18" charset="2"/>
              </a:rPr>
              <a:t>75.00/Acre</a:t>
            </a:r>
          </a:p>
          <a:p>
            <a:r>
              <a:rPr lang="en-US" sz="2400" dirty="0" smtClean="0">
                <a:solidFill>
                  <a:schemeClr val="bg1"/>
                </a:solidFill>
                <a:sym typeface="Symbol" panose="05050102010706020507" pitchFamily="18" charset="2"/>
              </a:rPr>
              <a:t>	$3,571,733.34</a:t>
            </a:r>
            <a:endParaRPr lang="en-US" sz="2400" dirty="0">
              <a:solidFill>
                <a:schemeClr val="bg1"/>
              </a:solidFill>
              <a:sym typeface="Symbol" panose="05050102010706020507" pitchFamily="18" charset="2"/>
            </a:endParaRPr>
          </a:p>
          <a:p>
            <a:pPr marL="342900" indent="-342900">
              <a:buFont typeface="Symbol" panose="05050102010706020507" pitchFamily="18" charset="2"/>
              <a:buChar char="·"/>
            </a:pPr>
            <a:endParaRPr lang="en-US" sz="2400" dirty="0" smtClean="0">
              <a:solidFill>
                <a:schemeClr val="bg1"/>
              </a:solidFill>
              <a:sym typeface="Symbol" panose="05050102010706020507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00730" y="427557"/>
            <a:ext cx="4498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Symbol" panose="05050102010706020507" pitchFamily="18" charset="2"/>
              <a:buChar char="·"/>
            </a:pPr>
            <a:r>
              <a:rPr lang="en-US" sz="2400" dirty="0" smtClean="0">
                <a:solidFill>
                  <a:schemeClr val="bg1"/>
                </a:solidFill>
                <a:sym typeface="Symbol" panose="05050102010706020507" pitchFamily="18" charset="2"/>
              </a:rPr>
              <a:t>50/50 Joint </a:t>
            </a:r>
            <a:r>
              <a:rPr lang="en-US" sz="2400" dirty="0" smtClean="0">
                <a:solidFill>
                  <a:schemeClr val="bg1"/>
                </a:solidFill>
                <a:sym typeface="Symbol" panose="05050102010706020507" pitchFamily="18" charset="2"/>
              </a:rPr>
              <a:t>Venture Available</a:t>
            </a:r>
            <a:endParaRPr lang="en-US" sz="2400" dirty="0" smtClean="0">
              <a:solidFill>
                <a:schemeClr val="bg1"/>
              </a:solidFill>
              <a:sym typeface="Symbol" panose="05050102010706020507" pitchFamily="18" charset="2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72423"/>
      </p:ext>
    </p:extLst>
  </p:cSld>
  <p:clrMapOvr>
    <a:masterClrMapping/>
  </p:clrMapOvr>
  <p:transition advClick="0" advTm="1121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68907" y="849398"/>
            <a:ext cx="410309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chemeClr val="bg1"/>
                </a:solidFill>
              </a:rPr>
              <a:t>Hyperspectral Satellite Analysis </a:t>
            </a:r>
            <a:r>
              <a:rPr lang="en-US" altLang="en-US" sz="2400" dirty="0" smtClean="0">
                <a:solidFill>
                  <a:schemeClr val="bg1"/>
                </a:solidFill>
              </a:rPr>
              <a:t>&amp;Radar-Sat </a:t>
            </a:r>
            <a:r>
              <a:rPr lang="en-US" altLang="en-US" sz="2400" dirty="0">
                <a:solidFill>
                  <a:schemeClr val="bg1"/>
                </a:solidFill>
              </a:rPr>
              <a:t>Show Prolific </a:t>
            </a:r>
            <a:r>
              <a:rPr lang="en-US" altLang="en-US" sz="2400" dirty="0" smtClean="0">
                <a:solidFill>
                  <a:schemeClr val="bg1"/>
                </a:solidFill>
              </a:rPr>
              <a:t>Structure, Which Matches The Elfrida Anticline Mapped by Geologists.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468907" y="849398"/>
            <a:ext cx="397604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chemeClr val="bg1"/>
                </a:solidFill>
              </a:rPr>
              <a:t>Vegetation Anomalies</a:t>
            </a:r>
            <a:r>
              <a:rPr lang="en-US" altLang="en-US" sz="2400" dirty="0" smtClean="0">
                <a:solidFill>
                  <a:schemeClr val="bg1"/>
                </a:solidFill>
              </a:rPr>
              <a:t>, Surface </a:t>
            </a:r>
            <a:r>
              <a:rPr lang="en-US" altLang="en-US" sz="2400" dirty="0">
                <a:solidFill>
                  <a:schemeClr val="bg1"/>
                </a:solidFill>
              </a:rPr>
              <a:t>Alteration </a:t>
            </a:r>
            <a:r>
              <a:rPr lang="en-US" altLang="en-US" sz="2400" dirty="0" smtClean="0">
                <a:solidFill>
                  <a:schemeClr val="bg1"/>
                </a:solidFill>
              </a:rPr>
              <a:t>Through Macro</a:t>
            </a:r>
            <a:r>
              <a:rPr lang="en-US" altLang="en-US" sz="2400" dirty="0">
                <a:solidFill>
                  <a:schemeClr val="bg1"/>
                </a:solidFill>
              </a:rPr>
              <a:t>/ </a:t>
            </a:r>
          </a:p>
          <a:p>
            <a:r>
              <a:rPr lang="en-US" altLang="en-US" sz="2400" dirty="0">
                <a:solidFill>
                  <a:schemeClr val="bg1"/>
                </a:solidFill>
              </a:rPr>
              <a:t>Micro-Seeping Gasses</a:t>
            </a:r>
            <a:r>
              <a:rPr lang="en-US" altLang="en-US" sz="2400" dirty="0" smtClean="0">
                <a:solidFill>
                  <a:schemeClr val="bg1"/>
                </a:solidFill>
              </a:rPr>
              <a:t>, Direct </a:t>
            </a:r>
            <a:r>
              <a:rPr lang="en-US" altLang="en-US" sz="2400" dirty="0">
                <a:solidFill>
                  <a:schemeClr val="bg1"/>
                </a:solidFill>
              </a:rPr>
              <a:t>Detection </a:t>
            </a:r>
            <a:r>
              <a:rPr lang="en-US" altLang="en-US" sz="2400" dirty="0" smtClean="0">
                <a:solidFill>
                  <a:schemeClr val="bg1"/>
                </a:solidFill>
              </a:rPr>
              <a:t>and Ratioing </a:t>
            </a:r>
            <a:r>
              <a:rPr lang="en-US" altLang="en-US" sz="2400" dirty="0">
                <a:solidFill>
                  <a:schemeClr val="bg1"/>
                </a:solidFill>
              </a:rPr>
              <a:t>of </a:t>
            </a:r>
            <a:r>
              <a:rPr lang="en-US" altLang="en-US" sz="2400" dirty="0" smtClean="0">
                <a:solidFill>
                  <a:schemeClr val="bg1"/>
                </a:solidFill>
              </a:rPr>
              <a:t>These Gasses, Ratioing </a:t>
            </a:r>
            <a:r>
              <a:rPr lang="en-US" altLang="en-US" sz="2400" dirty="0">
                <a:solidFill>
                  <a:schemeClr val="bg1"/>
                </a:solidFill>
              </a:rPr>
              <a:t>of Polarizations of </a:t>
            </a:r>
            <a:r>
              <a:rPr lang="en-US" altLang="en-US" sz="2400" dirty="0" smtClean="0">
                <a:solidFill>
                  <a:schemeClr val="bg1"/>
                </a:solidFill>
              </a:rPr>
              <a:t>	Radar-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49" y="135860"/>
            <a:ext cx="4603801" cy="574040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39311" y="253653"/>
            <a:ext cx="4247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SATELLITE ANALYSIS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8001001" y="2501900"/>
            <a:ext cx="6697" cy="1701800"/>
          </a:xfrm>
          <a:prstGeom prst="line">
            <a:avLst/>
          </a:prstGeom>
          <a:ln w="38100">
            <a:solidFill>
              <a:srgbClr val="3202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6746849" y="1166593"/>
            <a:ext cx="1254152" cy="1335307"/>
          </a:xfrm>
          <a:prstGeom prst="line">
            <a:avLst/>
          </a:prstGeom>
          <a:ln w="38100">
            <a:solidFill>
              <a:srgbClr val="3202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6687072" y="2868722"/>
            <a:ext cx="1075232" cy="1454298"/>
          </a:xfrm>
          <a:prstGeom prst="line">
            <a:avLst/>
          </a:prstGeom>
          <a:ln w="38100">
            <a:solidFill>
              <a:srgbClr val="3202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6540500" y="1141800"/>
            <a:ext cx="146572" cy="1726922"/>
          </a:xfrm>
          <a:prstGeom prst="line">
            <a:avLst/>
          </a:prstGeom>
          <a:ln w="38100">
            <a:solidFill>
              <a:srgbClr val="3202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03151" y="857297"/>
            <a:ext cx="397604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 smtClean="0">
                <a:solidFill>
                  <a:schemeClr val="bg1"/>
                </a:solidFill>
              </a:rPr>
              <a:t>All </a:t>
            </a:r>
            <a:r>
              <a:rPr lang="en-US" altLang="en-US" sz="2400" dirty="0">
                <a:solidFill>
                  <a:schemeClr val="bg1"/>
                </a:solidFill>
              </a:rPr>
              <a:t>Stack on the Geology and Present:</a:t>
            </a:r>
          </a:p>
          <a:p>
            <a:pPr lvl="1">
              <a:buFontTx/>
              <a:buAutoNum type="arabicPeriod"/>
            </a:pPr>
            <a:r>
              <a:rPr lang="en-US" altLang="en-US" sz="2400" dirty="0">
                <a:solidFill>
                  <a:schemeClr val="bg1"/>
                </a:solidFill>
              </a:rPr>
              <a:t>Red: Oil </a:t>
            </a:r>
            <a:r>
              <a:rPr lang="en-US" altLang="en-US" sz="2400" dirty="0" err="1">
                <a:solidFill>
                  <a:schemeClr val="bg1"/>
                </a:solidFill>
              </a:rPr>
              <a:t>Reservior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lvl="1">
              <a:buFontTx/>
              <a:buAutoNum type="arabicPeriod"/>
            </a:pPr>
            <a:r>
              <a:rPr lang="en-US" altLang="en-US" sz="2400" dirty="0">
                <a:solidFill>
                  <a:schemeClr val="bg1"/>
                </a:solidFill>
              </a:rPr>
              <a:t>Pink: Oil </a:t>
            </a:r>
            <a:r>
              <a:rPr lang="en-US" altLang="en-US" sz="2400" dirty="0" err="1">
                <a:solidFill>
                  <a:schemeClr val="bg1"/>
                </a:solidFill>
              </a:rPr>
              <a:t>Reservior</a:t>
            </a:r>
            <a:r>
              <a:rPr lang="en-US" altLang="en-US" sz="2400" dirty="0">
                <a:solidFill>
                  <a:schemeClr val="bg1"/>
                </a:solidFill>
              </a:rPr>
              <a:t> with Natural Gas</a:t>
            </a:r>
          </a:p>
          <a:p>
            <a:pPr lvl="1">
              <a:buFontTx/>
              <a:buAutoNum type="arabicPeriod"/>
            </a:pPr>
            <a:r>
              <a:rPr lang="en-US" altLang="en-US" sz="2400" dirty="0">
                <a:solidFill>
                  <a:schemeClr val="bg1"/>
                </a:solidFill>
              </a:rPr>
              <a:t>Yellow: Gas Reserves</a:t>
            </a:r>
          </a:p>
        </p:txBody>
      </p: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2480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8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6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7" grpId="0" build="allAtOnce"/>
      <p:bldP spid="51" grpId="0"/>
      <p:bldP spid="51" grpId="1"/>
      <p:bldP spid="34" grpId="0"/>
      <p:bldP spid="3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175" y="0"/>
            <a:ext cx="4457825" cy="5867400"/>
          </a:xfrm>
          <a:prstGeom prst="rect">
            <a:avLst/>
          </a:prstGeom>
        </p:spPr>
      </p:pic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68907" y="849398"/>
            <a:ext cx="410309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 smtClean="0">
                <a:solidFill>
                  <a:schemeClr val="bg1"/>
                </a:solidFill>
              </a:rPr>
              <a:t>The boxes drawn on the hyperspectral satellite map show the lease positions throughout the Sulphur Springs Valley containing 56,726 acres of oil and gas leases.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475165" y="842297"/>
            <a:ext cx="397604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 smtClean="0">
                <a:solidFill>
                  <a:schemeClr val="bg1"/>
                </a:solidFill>
              </a:rPr>
              <a:t>The North Douglas Prospect is contained within two townships shown to be potentially prolific and contains 16,846 acres which </a:t>
            </a:r>
            <a:r>
              <a:rPr lang="en-US" altLang="en-US" sz="2400" dirty="0" smtClean="0">
                <a:solidFill>
                  <a:schemeClr val="bg1"/>
                </a:solidFill>
              </a:rPr>
              <a:t>are </a:t>
            </a:r>
            <a:r>
              <a:rPr lang="en-US" altLang="en-US" sz="2400" dirty="0" smtClean="0">
                <a:solidFill>
                  <a:schemeClr val="bg1"/>
                </a:solidFill>
              </a:rPr>
              <a:t>offered at $125.00/acre.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39311" y="253653"/>
            <a:ext cx="4247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LEASE POSITIONS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68907" y="840850"/>
            <a:ext cx="397604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 smtClean="0">
                <a:solidFill>
                  <a:schemeClr val="bg1"/>
                </a:solidFill>
              </a:rPr>
              <a:t>All acreage outside of the specific two-township North Douglas Prospect, (39,880 acres) is offered at $75.00/acre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7908" y="2507010"/>
            <a:ext cx="1130187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Sulphur Springs Valley Lease Positions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586537" y="3771900"/>
            <a:ext cx="723900" cy="14847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17" y="1207716"/>
            <a:ext cx="3924300" cy="46386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070600" y="1765300"/>
            <a:ext cx="1739900" cy="349136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7619967"/>
      </p:ext>
    </p:extLst>
  </p:cSld>
  <p:clrMapOvr>
    <a:masterClrMapping/>
  </p:clrMapOvr>
  <p:transition advClick="0" advTm="3248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8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6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26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000"/>
                            </p:stCondLst>
                            <p:childTnLst>
                              <p:par>
                                <p:cTn id="32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000"/>
                            </p:stCondLst>
                            <p:childTnLst>
                              <p:par>
                                <p:cTn id="3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0"/>
                            </p:stCondLst>
                            <p:childTnLst>
                              <p:par>
                                <p:cTn id="42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500"/>
                            </p:stCondLst>
                            <p:childTnLst>
                              <p:par>
                                <p:cTn id="58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7" grpId="0" build="allAtOnce"/>
      <p:bldP spid="51" grpId="0"/>
      <p:bldP spid="51" grpId="1"/>
      <p:bldP spid="34" grpId="0"/>
      <p:bldP spid="34" grpId="1"/>
      <p:bldP spid="7" grpId="0" animBg="1"/>
      <p:bldP spid="7" grpId="1" animBg="1"/>
      <p:bldP spid="13" grpId="0" animBg="1"/>
      <p:bldP spid="1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450" y="95509"/>
            <a:ext cx="2939150" cy="5662762"/>
          </a:xfrm>
          <a:prstGeom prst="rect">
            <a:avLst/>
          </a:prstGeom>
        </p:spPr>
      </p:pic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68907" y="849398"/>
            <a:ext cx="529225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 smtClean="0">
                <a:solidFill>
                  <a:schemeClr val="bg1"/>
                </a:solidFill>
              </a:rPr>
              <a:t>The North Douglas Prospect on the Elfrida Anticline is drill-bit ready.  The archeological studies have been performed, surveys have been done and two drilling locations have been staked and permitted by the Arizona Oil and Gas Conservation 	Commission.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39311" y="253653"/>
            <a:ext cx="4247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DRILLING LOCATIONS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62013" y="845231"/>
            <a:ext cx="558354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 smtClean="0">
                <a:solidFill>
                  <a:schemeClr val="bg1"/>
                </a:solidFill>
              </a:rPr>
              <a:t>The State of Arizona 2-22 location located in the SW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SW</a:t>
            </a:r>
            <a:r>
              <a:rPr lang="en-US" altLang="en-US" sz="2400" dirty="0" smtClean="0">
                <a:solidFill>
                  <a:schemeClr val="bg1"/>
                </a:solidFill>
              </a:rPr>
              <a:t> Section 22 T22S-R27E will be drilled and analyzed to pick a value-oriented second location. for drilling.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444889" y="1509629"/>
            <a:ext cx="882244" cy="88224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15472" y="1509629"/>
            <a:ext cx="882244" cy="88224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endCxn id="21" idx="6"/>
          </p:cNvCxnSpPr>
          <p:nvPr/>
        </p:nvCxnSpPr>
        <p:spPr>
          <a:xfrm flipV="1">
            <a:off x="1943100" y="1950751"/>
            <a:ext cx="5954616" cy="6400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943100" y="1925484"/>
            <a:ext cx="5501789" cy="2843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65460" y="845231"/>
            <a:ext cx="558354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 smtClean="0">
                <a:solidFill>
                  <a:schemeClr val="bg1"/>
                </a:solidFill>
              </a:rPr>
              <a:t>However, the State of Arizona 1-21 located in the SW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SW</a:t>
            </a:r>
            <a:r>
              <a:rPr lang="en-US" altLang="en-US" sz="2400" dirty="0" smtClean="0">
                <a:solidFill>
                  <a:schemeClr val="bg1"/>
                </a:solidFill>
              </a:rPr>
              <a:t> Section 21 T22S R27E is also permitted and approved for drilling.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6242786"/>
      </p:ext>
    </p:extLst>
  </p:cSld>
  <p:clrMapOvr>
    <a:masterClrMapping/>
  </p:clrMapOvr>
  <p:transition advClick="0" advTm="3132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8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6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0"/>
                            </p:stCondLst>
                            <p:childTnLst>
                              <p:par>
                                <p:cTn id="2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000"/>
                            </p:stCondLst>
                            <p:childTnLst>
                              <p:par>
                                <p:cTn id="28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000"/>
                            </p:stCondLst>
                            <p:childTnLst>
                              <p:par>
                                <p:cTn id="32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6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0"/>
                            </p:stCondLst>
                            <p:childTnLst>
                              <p:par>
                                <p:cTn id="4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8000"/>
                            </p:stCondLst>
                            <p:childTnLst>
                              <p:par>
                                <p:cTn id="50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0"/>
                            </p:stCondLst>
                            <p:childTnLst>
                              <p:par>
                                <p:cTn id="54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7" grpId="0" build="allAtOnce"/>
      <p:bldP spid="14" grpId="0" build="allAtOnce"/>
      <p:bldP spid="8" grpId="0" animBg="1"/>
      <p:bldP spid="8" grpId="1" animBg="1"/>
      <p:bldP spid="21" grpId="0" animBg="1"/>
      <p:bldP spid="21" grpId="1" animBg="1"/>
      <p:bldP spid="28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 bwMode="auto">
          <a:xfrm>
            <a:off x="8305800" y="406399"/>
            <a:ext cx="838200" cy="5156201"/>
          </a:xfrm>
          <a:prstGeom prst="rect">
            <a:avLst/>
          </a:prstGeom>
          <a:noFill/>
          <a:ln>
            <a:noFill/>
          </a:ln>
          <a:extLst/>
        </p:spPr>
        <p:txBody>
          <a:bodyPr vert="vert270" anchor="b">
            <a:norm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3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www.AZOilGas.com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5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9875" y="257175"/>
            <a:ext cx="86042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ARIZONA OIL AND GAS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876425" y="1528763"/>
            <a:ext cx="5391150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Visit Us At Booth</a:t>
            </a:r>
          </a:p>
          <a:p>
            <a:pPr algn="ctr"/>
            <a:endParaRPr lang="en-US" altLang="en-US" sz="1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6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841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971800" y="3659188"/>
            <a:ext cx="4572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CARMON DECKER BONANNO, President</a:t>
            </a:r>
          </a:p>
          <a:p>
            <a:r>
              <a:rPr lang="en-US" altLang="en-US">
                <a:solidFill>
                  <a:schemeClr val="bg1"/>
                </a:solidFill>
              </a:rPr>
              <a:t>11 North Saint James Place</a:t>
            </a:r>
          </a:p>
          <a:p>
            <a:r>
              <a:rPr lang="en-US" altLang="en-US">
                <a:solidFill>
                  <a:schemeClr val="bg1"/>
                </a:solidFill>
              </a:rPr>
              <a:t>Eastborough, Kansas 67206</a:t>
            </a:r>
          </a:p>
          <a:p>
            <a:r>
              <a:rPr lang="en-US" altLang="en-US">
                <a:solidFill>
                  <a:schemeClr val="bg1"/>
                </a:solidFill>
              </a:rPr>
              <a:t>PH: 816 – 223 – 3712</a:t>
            </a:r>
          </a:p>
          <a:p>
            <a:r>
              <a:rPr lang="en-US" altLang="en-US">
                <a:solidFill>
                  <a:schemeClr val="bg1"/>
                </a:solidFill>
              </a:rPr>
              <a:t>FX: 316 – 260 – 1960</a:t>
            </a:r>
          </a:p>
          <a:p>
            <a:r>
              <a:rPr lang="en-US" altLang="en-US">
                <a:solidFill>
                  <a:schemeClr val="bg1"/>
                </a:solidFill>
              </a:rPr>
              <a:t>CarmonBonanno@Hotmail.com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1071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xit" presetSubtype="10" fill="hold" grpId="0" nodeType="after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2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07626" y="330200"/>
            <a:ext cx="861774" cy="5156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www.AZOilGas.com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620" y="330200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TERMS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1016000" y="406400"/>
            <a:ext cx="748030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algn="l" eaLnBrk="1" fontAlgn="auto" hangingPunct="1">
              <a:lnSpc>
                <a:spcPct val="100000"/>
              </a:lnSpc>
              <a:spcAft>
                <a:spcPts val="0"/>
              </a:spcAft>
              <a:buFont typeface="Symbol" panose="05050102010706020507" pitchFamily="18" charset="2"/>
              <a:buChar char="·"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10 Year Leases have additional 5 year shut-</a:t>
            </a:r>
          </a:p>
          <a:p>
            <a:pPr lvl="2" algn="l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   in provision for infrastructure.</a:t>
            </a:r>
          </a:p>
          <a:p>
            <a:pPr lvl="2" algn="l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1371600" lvl="2" indent="-457200" algn="l" eaLnBrk="1" fontAlgn="auto" hangingPunct="1">
              <a:lnSpc>
                <a:spcPct val="100000"/>
              </a:lnSpc>
              <a:spcAft>
                <a:spcPts val="0"/>
              </a:spcAft>
              <a:buFont typeface="Symbol" panose="05050102010706020507" pitchFamily="18" charset="2"/>
              <a:buChar char="·"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Can be unitized by production from two wells, into multiple thousands of acre tracts.</a:t>
            </a:r>
          </a:p>
          <a:p>
            <a:pPr lvl="2" algn="l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1371600" lvl="2" indent="-457200" algn="l" eaLnBrk="1" fontAlgn="auto" hangingPunct="1">
              <a:lnSpc>
                <a:spcPct val="100000"/>
              </a:lnSpc>
              <a:spcAft>
                <a:spcPts val="0"/>
              </a:spcAft>
              <a:buFont typeface="Symbol" panose="05050102010706020507" pitchFamily="18" charset="2"/>
              <a:buChar char="·"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Twelve possible pay-zones in the Cretaceous, Permian &amp;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Pensylvanian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down to 4,900’.</a:t>
            </a:r>
          </a:p>
          <a:p>
            <a:pPr lvl="2" algn="l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algn="l" eaLnBrk="1" fontAlgn="auto" hangingPunct="1">
              <a:lnSpc>
                <a:spcPct val="100000"/>
              </a:lnSpc>
              <a:spcAft>
                <a:spcPts val="0"/>
              </a:spcAft>
              <a:buFont typeface="Symbol" panose="05050102010706020507" pitchFamily="18" charset="2"/>
              <a:buChar char="·"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vertical drills &lt;$700,000.00 each.</a:t>
            </a:r>
          </a:p>
          <a:p>
            <a:pPr marL="1371600" lvl="2" indent="-457200" algn="l" eaLnBrk="1" fontAlgn="auto" hangingPunct="1">
              <a:lnSpc>
                <a:spcPct val="100000"/>
              </a:lnSpc>
              <a:spcAft>
                <a:spcPts val="0"/>
              </a:spcAft>
              <a:buFont typeface="Symbol" panose="05050102010706020507" pitchFamily="18" charset="2"/>
              <a:buChar char="·"/>
              <a:defRPr/>
            </a:pPr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algn="l" eaLnBrk="1" fontAlgn="auto" hangingPunct="1">
              <a:lnSpc>
                <a:spcPct val="100000"/>
              </a:lnSpc>
              <a:spcAft>
                <a:spcPts val="0"/>
              </a:spcAft>
              <a:buFont typeface="Symbol" panose="05050102010706020507" pitchFamily="18" charset="2"/>
              <a:buChar char="·"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Willing to negotiate a fair joint-venture.</a:t>
            </a:r>
          </a:p>
          <a:p>
            <a:pPr lvl="1"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64049"/>
      </p:ext>
    </p:extLst>
  </p:cSld>
  <p:clrMapOvr>
    <a:masterClrMapping/>
  </p:clrMapOvr>
  <p:transition advClick="0" advTm="1023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07626" y="330200"/>
            <a:ext cx="861774" cy="5156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www.AZOilGas.com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620" y="330200"/>
            <a:ext cx="823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Why Hasn’t The Sulphur Springs Valley Already Produced?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418" y="883940"/>
            <a:ext cx="7408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Many water wells drilled in SSV by ranchers and townsfolk since the late 1800s have had shows of oil and blow-outs of gas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418" y="2176344"/>
            <a:ext cx="7408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Because of this, very few wells have penetrated deeper than 1,200’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9418" y="3099416"/>
            <a:ext cx="7408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Of the wells that have penetrated deep, many have reported shows of oil and or gas, and many of those have suffered construction failures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7099" y="4315015"/>
            <a:ext cx="65414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</a:rPr>
              <a:t>The </a:t>
            </a:r>
            <a:r>
              <a:rPr lang="en-US" sz="2400" dirty="0" smtClean="0">
                <a:solidFill>
                  <a:schemeClr val="bg1"/>
                </a:solidFill>
              </a:rPr>
              <a:t>only organized drilling effort occurred in </a:t>
            </a:r>
            <a:r>
              <a:rPr lang="en-US" sz="2400" dirty="0">
                <a:solidFill>
                  <a:schemeClr val="bg1"/>
                </a:solidFill>
              </a:rPr>
              <a:t>the 1960’s when Kerr McGee brought in a </a:t>
            </a:r>
            <a:endParaRPr lang="en-US" sz="24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number </a:t>
            </a:r>
            <a:r>
              <a:rPr lang="en-US" sz="2400" dirty="0">
                <a:solidFill>
                  <a:schemeClr val="bg1"/>
                </a:solidFill>
              </a:rPr>
              <a:t>of 1,000 – 3,000 BOPD wells on the </a:t>
            </a:r>
            <a:r>
              <a:rPr lang="en-US" sz="2400" dirty="0" err="1">
                <a:solidFill>
                  <a:schemeClr val="bg1"/>
                </a:solidFill>
              </a:rPr>
              <a:t>Dineh</a:t>
            </a:r>
            <a:r>
              <a:rPr lang="en-US" sz="2400" dirty="0">
                <a:solidFill>
                  <a:schemeClr val="bg1"/>
                </a:solidFill>
              </a:rPr>
              <a:t> Bi </a:t>
            </a:r>
            <a:r>
              <a:rPr lang="en-US" sz="2400" dirty="0" err="1">
                <a:solidFill>
                  <a:schemeClr val="bg1"/>
                </a:solidFill>
              </a:rPr>
              <a:t>Keyah</a:t>
            </a:r>
            <a:r>
              <a:rPr lang="en-US" sz="2400" dirty="0">
                <a:solidFill>
                  <a:schemeClr val="bg1"/>
                </a:solidFill>
              </a:rPr>
              <a:t> field in NE Arizona.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90967"/>
      </p:ext>
    </p:extLst>
  </p:cSld>
  <p:clrMapOvr>
    <a:masterClrMapping/>
  </p:clrMapOvr>
  <p:transition advClick="0" advTm="1763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500"/>
                            </p:stCondLst>
                            <p:childTnLst>
                              <p:par>
                                <p:cTn id="32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0"/>
                            </p:stCondLst>
                            <p:childTnLst>
                              <p:par>
                                <p:cTn id="36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40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500"/>
                            </p:stCondLst>
                            <p:childTnLst>
                              <p:par>
                                <p:cTn id="44" presetID="22" presetClass="exit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2" grpId="0"/>
      <p:bldP spid="12" grpId="1"/>
      <p:bldP spid="11" grpId="0"/>
      <p:bldP spid="11" grpId="1"/>
      <p:bldP spid="14" grpId="0"/>
      <p:bldP spid="14" grpId="1"/>
      <p:bldP spid="7" grpId="0"/>
      <p:bldP spid="7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49A3F"/>
            </a:gs>
            <a:gs pos="999">
              <a:srgbClr val="000000"/>
            </a:gs>
            <a:gs pos="99001">
              <a:srgbClr val="385723"/>
            </a:gs>
            <a:gs pos="100000">
              <a:srgbClr val="38572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05800" y="406399"/>
            <a:ext cx="838200" cy="5156201"/>
          </a:xfrm>
          <a:extLst/>
        </p:spPr>
        <p:txBody>
          <a:bodyPr vert="vert27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www.AZOilGas.com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082" y="406400"/>
            <a:ext cx="7259637" cy="5270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Dineh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Keyah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Production: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3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3" y="933450"/>
            <a:ext cx="3640137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099175" y="2135188"/>
            <a:ext cx="781050" cy="2000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87475" y="1266825"/>
            <a:ext cx="29003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chemeClr val="bg1"/>
                </a:solidFill>
              </a:rPr>
              <a:t>34 Productive Wells</a:t>
            </a:r>
          </a:p>
          <a:p>
            <a:r>
              <a:rPr lang="en-US" altLang="en-US" sz="2400" dirty="0">
                <a:solidFill>
                  <a:schemeClr val="bg1"/>
                </a:solidFill>
              </a:rPr>
              <a:t>4 Square Miles: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00313" y="2328863"/>
            <a:ext cx="1744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chemeClr val="bg1"/>
                </a:solidFill>
              </a:rPr>
              <a:t>2,860-2942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830388" y="2913063"/>
            <a:ext cx="27765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chemeClr val="bg1"/>
                </a:solidFill>
              </a:rPr>
              <a:t>1,851 BOPD</a:t>
            </a:r>
          </a:p>
        </p:txBody>
      </p:sp>
      <p:sp>
        <p:nvSpPr>
          <p:cNvPr id="12" name="Oval 11"/>
          <p:cNvSpPr/>
          <p:nvPr/>
        </p:nvSpPr>
        <p:spPr>
          <a:xfrm>
            <a:off x="6099175" y="2235200"/>
            <a:ext cx="781050" cy="2000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05075" y="2328863"/>
            <a:ext cx="1806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chemeClr val="bg1"/>
                </a:solidFill>
              </a:rPr>
              <a:t>3,060-3,114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44675" y="2908300"/>
            <a:ext cx="2774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chemeClr val="bg1"/>
                </a:solidFill>
              </a:rPr>
              <a:t>2,856 BOPD</a:t>
            </a:r>
          </a:p>
        </p:txBody>
      </p:sp>
      <p:sp>
        <p:nvSpPr>
          <p:cNvPr id="15" name="Oval 14"/>
          <p:cNvSpPr/>
          <p:nvPr/>
        </p:nvSpPr>
        <p:spPr>
          <a:xfrm>
            <a:off x="6099175" y="2359025"/>
            <a:ext cx="781050" cy="2000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500313" y="2325688"/>
            <a:ext cx="1830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chemeClr val="bg1"/>
                </a:solidFill>
              </a:rPr>
              <a:t>2,898-2,960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830388" y="2908300"/>
            <a:ext cx="2774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chemeClr val="bg1"/>
                </a:solidFill>
              </a:rPr>
              <a:t>3,249 BOPD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493963" y="2328863"/>
            <a:ext cx="1828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chemeClr val="bg1"/>
                </a:solidFill>
              </a:rPr>
              <a:t>3,427-3,457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844675" y="2908300"/>
            <a:ext cx="2774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chemeClr val="bg1"/>
                </a:solidFill>
              </a:rPr>
              <a:t>2,865 BOPD</a:t>
            </a:r>
          </a:p>
        </p:txBody>
      </p:sp>
      <p:sp>
        <p:nvSpPr>
          <p:cNvPr id="20" name="Oval 19"/>
          <p:cNvSpPr/>
          <p:nvPr/>
        </p:nvSpPr>
        <p:spPr>
          <a:xfrm>
            <a:off x="6575425" y="2565400"/>
            <a:ext cx="304800" cy="2603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303338" y="2908300"/>
            <a:ext cx="620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836738" y="2909888"/>
            <a:ext cx="2774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chemeClr val="bg1"/>
                </a:solidFill>
              </a:rPr>
              <a:t>1,420 BOPD</a:t>
            </a:r>
          </a:p>
        </p:txBody>
      </p:sp>
      <p:sp>
        <p:nvSpPr>
          <p:cNvPr id="23" name="Oval 22"/>
          <p:cNvSpPr/>
          <p:nvPr/>
        </p:nvSpPr>
        <p:spPr>
          <a:xfrm>
            <a:off x="6580188" y="2646363"/>
            <a:ext cx="304800" cy="2746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75425" y="2733675"/>
            <a:ext cx="304800" cy="2555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570038" y="2330450"/>
            <a:ext cx="903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chemeClr val="bg1"/>
                </a:solidFill>
              </a:rPr>
              <a:t>Perfs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828800" y="2901950"/>
            <a:ext cx="2774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chemeClr val="bg1"/>
                </a:solidFill>
              </a:rPr>
              <a:t>2,578 BOPD</a:t>
            </a:r>
          </a:p>
        </p:txBody>
      </p:sp>
      <p:sp>
        <p:nvSpPr>
          <p:cNvPr id="27" name="Oval 26"/>
          <p:cNvSpPr/>
          <p:nvPr/>
        </p:nvSpPr>
        <p:spPr>
          <a:xfrm>
            <a:off x="6575425" y="3198813"/>
            <a:ext cx="304800" cy="2762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843088" y="2913063"/>
            <a:ext cx="2774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chemeClr val="bg1"/>
                </a:solidFill>
              </a:rPr>
              <a:t>2,622 BOPD</a:t>
            </a:r>
          </a:p>
        </p:txBody>
      </p:sp>
      <p:sp>
        <p:nvSpPr>
          <p:cNvPr id="29" name="Oval 28"/>
          <p:cNvSpPr/>
          <p:nvPr/>
        </p:nvSpPr>
        <p:spPr>
          <a:xfrm>
            <a:off x="6592888" y="3692525"/>
            <a:ext cx="304800" cy="4270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449513" y="2909888"/>
            <a:ext cx="18430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chemeClr val="bg1"/>
                </a:solidFill>
              </a:rPr>
              <a:t>118-397</a:t>
            </a:r>
          </a:p>
          <a:p>
            <a:r>
              <a:rPr lang="en-US" altLang="en-US" sz="3600">
                <a:solidFill>
                  <a:schemeClr val="bg1"/>
                </a:solidFill>
              </a:rPr>
              <a:t>BOPD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836738" y="2916238"/>
            <a:ext cx="27765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chemeClr val="bg1"/>
                </a:solidFill>
              </a:rPr>
              <a:t>1,631 BOPD</a:t>
            </a:r>
          </a:p>
        </p:txBody>
      </p:sp>
      <p:sp>
        <p:nvSpPr>
          <p:cNvPr id="32" name="Oval 31"/>
          <p:cNvSpPr/>
          <p:nvPr/>
        </p:nvSpPr>
        <p:spPr>
          <a:xfrm>
            <a:off x="6580188" y="4508500"/>
            <a:ext cx="304800" cy="2762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575425" y="4692650"/>
            <a:ext cx="304800" cy="2762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843088" y="2906713"/>
            <a:ext cx="2774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chemeClr val="bg1"/>
                </a:solidFill>
              </a:rPr>
              <a:t>1,800 BOPD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084388" y="2901950"/>
            <a:ext cx="2519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chemeClr val="bg1"/>
                </a:solidFill>
              </a:rPr>
              <a:t> 456 BOPD</a:t>
            </a:r>
          </a:p>
        </p:txBody>
      </p:sp>
      <p:sp>
        <p:nvSpPr>
          <p:cNvPr id="36" name="Oval 35"/>
          <p:cNvSpPr/>
          <p:nvPr/>
        </p:nvSpPr>
        <p:spPr>
          <a:xfrm>
            <a:off x="6592888" y="5046663"/>
            <a:ext cx="304800" cy="2746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22488" y="411003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chemeClr val="bg1"/>
                </a:solidFill>
              </a:rPr>
              <a:t>CUMULATIVE: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704975" y="4470400"/>
            <a:ext cx="3006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chemeClr val="bg1"/>
                </a:solidFill>
              </a:rPr>
              <a:t>1,151,594 Bbls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704975" y="4470400"/>
            <a:ext cx="3006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chemeClr val="bg1"/>
                </a:solidFill>
              </a:rPr>
              <a:t>3,624,310 Bbls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704975" y="4470400"/>
            <a:ext cx="3006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chemeClr val="bg1"/>
                </a:solidFill>
              </a:rPr>
              <a:t>1,926,468 Bbls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704975" y="4470400"/>
            <a:ext cx="3006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chemeClr val="bg1"/>
                </a:solidFill>
              </a:rPr>
              <a:t>1,152,884 Bbls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038350" y="4470400"/>
            <a:ext cx="2665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chemeClr val="bg1"/>
                </a:solidFill>
              </a:rPr>
              <a:t>658,392 Bbls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697038" y="4470400"/>
            <a:ext cx="3006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chemeClr val="bg1"/>
                </a:solidFill>
              </a:rPr>
              <a:t>1,657,099 Bbls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047875" y="4473575"/>
            <a:ext cx="266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chemeClr val="bg1"/>
                </a:solidFill>
              </a:rPr>
              <a:t>318,815 Bbls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070100" y="4476750"/>
            <a:ext cx="2643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chemeClr val="bg1"/>
                </a:solidFill>
              </a:rPr>
              <a:t>115,197 Bbls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060575" y="4479925"/>
            <a:ext cx="2643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chemeClr val="bg1"/>
                </a:solidFill>
              </a:rPr>
              <a:t>115,795 Bbls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281238" y="4476750"/>
            <a:ext cx="243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chemeClr val="bg1"/>
                </a:solidFill>
              </a:rPr>
              <a:t>96,758 Bbls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2038350" y="4467225"/>
            <a:ext cx="2665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chemeClr val="bg1"/>
                </a:solidFill>
              </a:rPr>
              <a:t>870,479 Bbls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1704975" y="4470400"/>
            <a:ext cx="3006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chemeClr val="bg1"/>
                </a:solidFill>
              </a:rPr>
              <a:t>1,910,915 Bbls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1716088" y="4470400"/>
            <a:ext cx="298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chemeClr val="bg1"/>
                </a:solidFill>
              </a:rPr>
              <a:t>1,019,211 Bbls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6294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7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8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96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0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26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55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178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18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1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201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2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2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2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2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2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2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228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2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236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2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244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2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252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2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2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2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2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278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28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2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2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2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301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3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3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324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7" grpId="0"/>
      <p:bldP spid="12" grpId="0" animBg="1"/>
      <p:bldP spid="12" grpId="1" animBg="1"/>
      <p:bldP spid="15" grpId="0" animBg="1"/>
      <p:bldP spid="15" grpId="1" animBg="1"/>
      <p:bldP spid="20" grpId="0" animBg="1"/>
      <p:bldP spid="20" grpId="1" animBg="1"/>
      <p:bldP spid="21" grpId="0"/>
      <p:bldP spid="23" grpId="0" animBg="1"/>
      <p:bldP spid="23" grpId="1" animBg="1"/>
      <p:bldP spid="24" grpId="0" animBg="1"/>
      <p:bldP spid="24" grpId="1" animBg="1"/>
      <p:bldP spid="25" grpId="0"/>
      <p:bldP spid="25" grpId="1"/>
      <p:bldP spid="27" grpId="0" animBg="1"/>
      <p:bldP spid="27" grpId="1" animBg="1"/>
      <p:bldP spid="29" grpId="0" animBg="1"/>
      <p:bldP spid="29" grpId="1" animBg="1"/>
      <p:bldP spid="30" grpId="0" uiExpand="1" build="allAtOnce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4" grpId="0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434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8" y="933450"/>
            <a:ext cx="3598862" cy="465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05800" y="406399"/>
            <a:ext cx="838200" cy="5156201"/>
          </a:xfrm>
          <a:extLst/>
        </p:spPr>
        <p:txBody>
          <a:bodyPr vert="vert27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www.AZOilGas.com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082" y="406400"/>
            <a:ext cx="7259637" cy="5270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Dineh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Keyah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Production: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1387475" y="1266825"/>
            <a:ext cx="29003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chemeClr val="bg1"/>
                </a:solidFill>
              </a:rPr>
              <a:t>34 Productive Wells</a:t>
            </a:r>
          </a:p>
          <a:p>
            <a:r>
              <a:rPr lang="en-US" altLang="en-US" sz="2400">
                <a:solidFill>
                  <a:schemeClr val="bg1"/>
                </a:solidFill>
              </a:rPr>
              <a:t>4 Square Miles: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830388" y="2913063"/>
            <a:ext cx="2647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chemeClr val="bg1"/>
                </a:solidFill>
              </a:rPr>
              <a:t>  246 BOPD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303338" y="2908300"/>
            <a:ext cx="620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27" name="Oval 26"/>
          <p:cNvSpPr/>
          <p:nvPr/>
        </p:nvSpPr>
        <p:spPr>
          <a:xfrm>
            <a:off x="6577013" y="1898650"/>
            <a:ext cx="304800" cy="2762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575425" y="2073275"/>
            <a:ext cx="304800" cy="2746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592888" y="2576513"/>
            <a:ext cx="304800" cy="2762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592888" y="2701925"/>
            <a:ext cx="304800" cy="2746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830388" y="2913063"/>
            <a:ext cx="2647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chemeClr val="bg1"/>
                </a:solidFill>
              </a:rPr>
              <a:t>  251 BOPD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830388" y="2913063"/>
            <a:ext cx="2647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chemeClr val="bg1"/>
                </a:solidFill>
              </a:rPr>
              <a:t>  109 BOPD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830388" y="2916238"/>
            <a:ext cx="2647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chemeClr val="bg1"/>
                </a:solidFill>
              </a:rPr>
              <a:t>  107 BOPD</a:t>
            </a:r>
          </a:p>
        </p:txBody>
      </p:sp>
      <p:sp>
        <p:nvSpPr>
          <p:cNvPr id="41" name="Oval 40"/>
          <p:cNvSpPr/>
          <p:nvPr/>
        </p:nvSpPr>
        <p:spPr>
          <a:xfrm>
            <a:off x="6592888" y="2757488"/>
            <a:ext cx="304800" cy="2746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600825" y="2852738"/>
            <a:ext cx="304800" cy="2746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591300" y="2955925"/>
            <a:ext cx="304800" cy="2746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830388" y="2916238"/>
            <a:ext cx="2647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chemeClr val="bg1"/>
                </a:solidFill>
              </a:rPr>
              <a:t>  236 BOPD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830388" y="2916238"/>
            <a:ext cx="2647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chemeClr val="bg1"/>
                </a:solidFill>
              </a:rPr>
              <a:t>  170 BOPD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1830388" y="2908300"/>
            <a:ext cx="2646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chemeClr val="bg1"/>
                </a:solidFill>
              </a:rPr>
              <a:t>  256 BOPD</a:t>
            </a:r>
          </a:p>
        </p:txBody>
      </p:sp>
      <p:sp>
        <p:nvSpPr>
          <p:cNvPr id="47" name="Oval 46"/>
          <p:cNvSpPr/>
          <p:nvPr/>
        </p:nvSpPr>
        <p:spPr>
          <a:xfrm>
            <a:off x="6981825" y="4032250"/>
            <a:ext cx="523875" cy="2746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118350" y="4514850"/>
            <a:ext cx="387350" cy="190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118350" y="4610100"/>
            <a:ext cx="387350" cy="190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1135063" y="2084388"/>
            <a:ext cx="35941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chemeClr val="bg1"/>
                </a:solidFill>
              </a:rPr>
              <a:t>DBK averaged</a:t>
            </a:r>
          </a:p>
          <a:p>
            <a:r>
              <a:rPr lang="en-US" altLang="en-US" sz="3600">
                <a:solidFill>
                  <a:schemeClr val="bg1"/>
                </a:solidFill>
              </a:rPr>
              <a:t>547,000+BOPW</a:t>
            </a:r>
          </a:p>
          <a:p>
            <a:r>
              <a:rPr lang="en-US" altLang="en-US" sz="3600">
                <a:solidFill>
                  <a:schemeClr val="bg1"/>
                </a:solidFill>
              </a:rPr>
              <a:t>&amp; 188,000+MCF</a:t>
            </a:r>
          </a:p>
          <a:p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130300" y="2055813"/>
            <a:ext cx="359727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chemeClr val="bg1"/>
                </a:solidFill>
              </a:rPr>
              <a:t>At $80 Oil and</a:t>
            </a:r>
          </a:p>
          <a:p>
            <a:r>
              <a:rPr lang="en-US" altLang="en-US" sz="3600">
                <a:solidFill>
                  <a:schemeClr val="bg1"/>
                </a:solidFill>
              </a:rPr>
              <a:t>$4 Gas, DBK’s</a:t>
            </a:r>
          </a:p>
          <a:p>
            <a:r>
              <a:rPr lang="en-US" altLang="en-US" sz="3600">
                <a:solidFill>
                  <a:schemeClr val="bg1"/>
                </a:solidFill>
              </a:rPr>
              <a:t>Adjusted Eco-</a:t>
            </a:r>
          </a:p>
          <a:p>
            <a:r>
              <a:rPr lang="en-US" altLang="en-US" sz="3600">
                <a:solidFill>
                  <a:schemeClr val="bg1"/>
                </a:solidFill>
              </a:rPr>
              <a:t>     nomic impact </a:t>
            </a:r>
          </a:p>
          <a:p>
            <a:r>
              <a:rPr lang="en-US" altLang="en-US" sz="3600">
                <a:solidFill>
                  <a:schemeClr val="bg1"/>
                </a:solidFill>
              </a:rPr>
              <a:t>     is $1.5 Billion</a:t>
            </a:r>
          </a:p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236663" y="2163763"/>
            <a:ext cx="35972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chemeClr val="bg1"/>
                </a:solidFill>
              </a:rPr>
              <a:t>And the most</a:t>
            </a:r>
          </a:p>
          <a:p>
            <a:r>
              <a:rPr lang="en-US" altLang="en-US" sz="3600">
                <a:solidFill>
                  <a:schemeClr val="bg1"/>
                </a:solidFill>
              </a:rPr>
              <a:t>Stunning fact…</a:t>
            </a:r>
          </a:p>
          <a:p>
            <a:endParaRPr lang="en-US" altLang="en-US" sz="3600">
              <a:solidFill>
                <a:schemeClr val="bg1"/>
              </a:solidFill>
            </a:endParaRPr>
          </a:p>
          <a:p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112838" y="2492375"/>
            <a:ext cx="35972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dirty="0">
                <a:solidFill>
                  <a:schemeClr val="bg1"/>
                </a:solidFill>
              </a:rPr>
              <a:t>It Produced from VOLCANICS!</a:t>
            </a:r>
          </a:p>
          <a:p>
            <a:endParaRPr lang="en-US" altLang="en-US" sz="3600" dirty="0">
              <a:solidFill>
                <a:schemeClr val="bg1"/>
              </a:solidFill>
            </a:endParaRPr>
          </a:p>
          <a:p>
            <a:endParaRPr lang="en-US" altLang="en-US" sz="3600" dirty="0">
              <a:solidFill>
                <a:schemeClr val="bg1"/>
              </a:solidFill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4402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6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1"/>
                            </p:stCondLst>
                            <p:childTnLst>
                              <p:par>
                                <p:cTn id="31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1"/>
                            </p:stCondLst>
                            <p:childTnLst>
                              <p:par>
                                <p:cTn id="46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1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1"/>
                            </p:stCondLst>
                            <p:childTnLst>
                              <p:par>
                                <p:cTn id="61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8001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9001"/>
                            </p:stCondLst>
                            <p:childTnLst>
                              <p:par>
                                <p:cTn id="76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1"/>
                            </p:stCondLst>
                            <p:childTnLst>
                              <p:par>
                                <p:cTn id="8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1001"/>
                            </p:stCondLst>
                            <p:childTnLst>
                              <p:par>
                                <p:cTn id="91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2001"/>
                            </p:stCondLst>
                            <p:childTnLst>
                              <p:par>
                                <p:cTn id="9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3001"/>
                            </p:stCondLst>
                            <p:childTnLst>
                              <p:par>
                                <p:cTn id="106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3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4001"/>
                            </p:stCondLst>
                            <p:childTnLst>
                              <p:par>
                                <p:cTn id="1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6001"/>
                            </p:stCondLst>
                            <p:childTnLst>
                              <p:par>
                                <p:cTn id="1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8001"/>
                            </p:stCondLst>
                            <p:childTnLst>
                              <p:par>
                                <p:cTn id="129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9001"/>
                            </p:stCondLst>
                            <p:childTnLst>
                              <p:par>
                                <p:cTn id="1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21001"/>
                            </p:stCondLst>
                            <p:childTnLst>
                              <p:par>
                                <p:cTn id="141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2001"/>
                            </p:stCondLst>
                            <p:childTnLst>
                              <p:par>
                                <p:cTn id="14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9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2501"/>
                            </p:stCondLst>
                            <p:childTnLst>
                              <p:par>
                                <p:cTn id="15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3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23001"/>
                            </p:stCondLst>
                            <p:childTnLst>
                              <p:par>
                                <p:cTn id="1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24001"/>
                            </p:stCondLst>
                            <p:childTnLst>
                              <p:par>
                                <p:cTn id="1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1"/>
                            </p:stCondLst>
                            <p:childTnLst>
                              <p:par>
                                <p:cTn id="1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6001"/>
                            </p:stCondLst>
                            <p:childTnLst>
                              <p:par>
                                <p:cTn id="1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7001"/>
                            </p:stCondLst>
                            <p:childTnLst>
                              <p:par>
                                <p:cTn id="1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8001"/>
                            </p:stCondLst>
                            <p:childTnLst>
                              <p:par>
                                <p:cTn id="1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9001"/>
                            </p:stCondLst>
                            <p:childTnLst>
                              <p:par>
                                <p:cTn id="192" presetID="14" presetClass="exit" presetSubtype="1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3" dur="75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30001"/>
                            </p:stCondLst>
                            <p:childTnLst>
                              <p:par>
                                <p:cTn id="196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7" dur="75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30751"/>
                            </p:stCondLst>
                            <p:childTnLst>
                              <p:par>
                                <p:cTn id="200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1" dur="75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31501"/>
                            </p:stCondLst>
                            <p:childTnLst>
                              <p:par>
                                <p:cTn id="204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5" dur="75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32251"/>
                            </p:stCondLst>
                            <p:childTnLst>
                              <p:par>
                                <p:cTn id="208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9" dur="75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3001"/>
                            </p:stCondLst>
                            <p:childTnLst>
                              <p:par>
                                <p:cTn id="212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3501"/>
                            </p:stCondLst>
                            <p:childTnLst>
                              <p:par>
                                <p:cTn id="21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1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36001"/>
                            </p:stCondLst>
                            <p:childTnLst>
                              <p:par>
                                <p:cTn id="2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xit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8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2" presetClass="exit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1" dur="1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40" presetID="22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1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7" grpId="0" animBg="1"/>
      <p:bldP spid="27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1" grpId="1" uiExpand="1" build="allAtOnce"/>
      <p:bldP spid="52" grpId="0" build="allAtOnce"/>
      <p:bldP spid="5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05800" y="406399"/>
            <a:ext cx="838200" cy="5156201"/>
          </a:xfrm>
          <a:extLst/>
        </p:spPr>
        <p:txBody>
          <a:bodyPr vert="vert27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www.AZOilGas.com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6663" y="406400"/>
            <a:ext cx="7259637" cy="5270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Dineh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Keyah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Production: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1387475" y="1266825"/>
            <a:ext cx="29003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chemeClr val="bg1"/>
                </a:solidFill>
              </a:rPr>
              <a:t>34 Productive Wells</a:t>
            </a:r>
          </a:p>
          <a:p>
            <a:r>
              <a:rPr lang="en-US" altLang="en-US" sz="2400">
                <a:solidFill>
                  <a:schemeClr val="bg1"/>
                </a:solidFill>
              </a:rPr>
              <a:t>4 Square Miles:</a:t>
            </a:r>
          </a:p>
        </p:txBody>
      </p:sp>
      <p:pic>
        <p:nvPicPr>
          <p:cNvPr id="19461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101600"/>
            <a:ext cx="3470275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2244725"/>
            <a:ext cx="76581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3773488"/>
            <a:ext cx="6481763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2338388"/>
            <a:ext cx="56102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1910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0" presetID="6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05800" y="406399"/>
            <a:ext cx="838200" cy="5156201"/>
          </a:xfrm>
          <a:extLst/>
        </p:spPr>
        <p:txBody>
          <a:bodyPr vert="vert27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www.AZOilGas.com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6663" y="406400"/>
            <a:ext cx="7259637" cy="5270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Dineh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Keyah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Production: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2070100" y="977900"/>
            <a:ext cx="29003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chemeClr val="bg1"/>
                </a:solidFill>
              </a:rPr>
              <a:t>34 Productive Wells</a:t>
            </a:r>
          </a:p>
          <a:p>
            <a:r>
              <a:rPr lang="en-US" altLang="en-US" sz="2400" dirty="0">
                <a:solidFill>
                  <a:schemeClr val="bg1"/>
                </a:solidFill>
              </a:rPr>
              <a:t>4 Square Miles: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070100" y="2084498"/>
            <a:ext cx="63119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chemeClr val="bg1"/>
                </a:solidFill>
              </a:rPr>
              <a:t>The oil-bearing volcanic zone was</a:t>
            </a:r>
          </a:p>
          <a:p>
            <a:r>
              <a:rPr lang="en-US" altLang="en-US" sz="2400" dirty="0">
                <a:solidFill>
                  <a:schemeClr val="bg1"/>
                </a:solidFill>
              </a:rPr>
              <a:t>penetrated by a granite sill- which probably allowed </a:t>
            </a:r>
            <a:r>
              <a:rPr lang="en-US" altLang="en-US" sz="2400" dirty="0" err="1">
                <a:solidFill>
                  <a:schemeClr val="bg1"/>
                </a:solidFill>
              </a:rPr>
              <a:t>serpentospheric</a:t>
            </a:r>
            <a:r>
              <a:rPr lang="en-US" altLang="en-US" sz="2400" dirty="0">
                <a:solidFill>
                  <a:schemeClr val="bg1"/>
                </a:solidFill>
              </a:rPr>
              <a:t> chemicals to migrate upward and react with water, generating hydrocarbons under conditions </a:t>
            </a:r>
          </a:p>
          <a:p>
            <a:r>
              <a:rPr lang="en-US" altLang="en-US" sz="2400" dirty="0">
                <a:solidFill>
                  <a:schemeClr val="bg1"/>
                </a:solidFill>
              </a:rPr>
              <a:t>of heat and pressure at depth, which</a:t>
            </a:r>
          </a:p>
          <a:p>
            <a:r>
              <a:rPr lang="en-US" altLang="en-US" sz="2400" dirty="0">
                <a:solidFill>
                  <a:schemeClr val="bg1"/>
                </a:solidFill>
              </a:rPr>
              <a:t>then migrated up the sill, into the </a:t>
            </a:r>
          </a:p>
          <a:p>
            <a:r>
              <a:rPr lang="en-US" altLang="en-US" sz="2400" dirty="0">
                <a:solidFill>
                  <a:schemeClr val="bg1"/>
                </a:solidFill>
              </a:rPr>
              <a:t>reservoir.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70100" y="2089137"/>
            <a:ext cx="63119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 smtClean="0">
                <a:solidFill>
                  <a:schemeClr val="bg1"/>
                </a:solidFill>
              </a:rPr>
              <a:t>This helps to dispel the illusion that many oil-geologists share about the value of Arizona as an oil state.</a:t>
            </a:r>
            <a:endParaRPr lang="en-US" altLang="en-US" sz="2400" dirty="0">
              <a:solidFill>
                <a:schemeClr val="bg1"/>
              </a:solidFill>
            </a:endParaRPr>
          </a:p>
          <a:p>
            <a:endParaRPr lang="en-US" altLang="en-US" sz="2400" dirty="0">
              <a:solidFill>
                <a:schemeClr val="bg1"/>
              </a:solidFill>
            </a:endParaRPr>
          </a:p>
          <a:p>
            <a:r>
              <a:rPr lang="en-US" altLang="en-US" sz="2400" dirty="0">
                <a:solidFill>
                  <a:schemeClr val="bg1"/>
                </a:solidFill>
              </a:rPr>
              <a:t>For more on this, see Stanley B. </a:t>
            </a:r>
            <a:r>
              <a:rPr lang="en-US" altLang="en-US" sz="2400" dirty="0" err="1">
                <a:solidFill>
                  <a:schemeClr val="bg1"/>
                </a:solidFill>
              </a:rPr>
              <a:t>Kieth’s</a:t>
            </a:r>
            <a:endParaRPr lang="en-US" altLang="en-US" sz="2400" dirty="0">
              <a:solidFill>
                <a:schemeClr val="bg1"/>
              </a:solidFill>
            </a:endParaRPr>
          </a:p>
          <a:p>
            <a:r>
              <a:rPr lang="en-US" altLang="en-US" sz="2400" dirty="0">
                <a:solidFill>
                  <a:schemeClr val="bg1"/>
                </a:solidFill>
              </a:rPr>
              <a:t>Paper on </a:t>
            </a:r>
            <a:r>
              <a:rPr lang="en-US" altLang="en-US" sz="2400" dirty="0" err="1">
                <a:solidFill>
                  <a:schemeClr val="bg1"/>
                </a:solidFill>
              </a:rPr>
              <a:t>Serpentospheric</a:t>
            </a:r>
            <a:r>
              <a:rPr lang="en-US" altLang="en-US" sz="2400" dirty="0">
                <a:solidFill>
                  <a:schemeClr val="bg1"/>
                </a:solidFill>
              </a:rPr>
              <a:t> generation of oil.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70100" y="2084497"/>
            <a:ext cx="6311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chemeClr val="bg1"/>
                </a:solidFill>
              </a:rPr>
              <a:t>The 34 wells in their </a:t>
            </a:r>
            <a:r>
              <a:rPr lang="en-US" altLang="en-US" sz="2400" dirty="0" smtClean="0">
                <a:solidFill>
                  <a:schemeClr val="bg1"/>
                </a:solidFill>
              </a:rPr>
              <a:t>four </a:t>
            </a:r>
            <a:r>
              <a:rPr lang="en-US" altLang="en-US" sz="2400" dirty="0">
                <a:solidFill>
                  <a:schemeClr val="bg1"/>
                </a:solidFill>
              </a:rPr>
              <a:t>mile field have produced 18,610,482 Bbls of cumulative oil and 6,398,841 MCFG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1973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xit" presetSubtype="1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22" presetClass="exit" presetSubtype="1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22" presetClass="exit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07626" y="330200"/>
            <a:ext cx="861774" cy="5156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www.AZOilGas.com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620" y="330200"/>
            <a:ext cx="823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Why Hasn’t The Sulphur Springs Valley Already Produced?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418" y="883940"/>
            <a:ext cx="7408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</a:rPr>
              <a:t>The fever of the </a:t>
            </a:r>
            <a:r>
              <a:rPr lang="en-US" sz="2400" dirty="0" err="1">
                <a:solidFill>
                  <a:schemeClr val="bg1"/>
                </a:solidFill>
              </a:rPr>
              <a:t>Dineh</a:t>
            </a:r>
            <a:r>
              <a:rPr lang="en-US" sz="2400" dirty="0">
                <a:solidFill>
                  <a:schemeClr val="bg1"/>
                </a:solidFill>
              </a:rPr>
              <a:t> Bi </a:t>
            </a:r>
            <a:r>
              <a:rPr lang="en-US" sz="2400" dirty="0" err="1">
                <a:solidFill>
                  <a:schemeClr val="bg1"/>
                </a:solidFill>
              </a:rPr>
              <a:t>Keyah</a:t>
            </a:r>
            <a:r>
              <a:rPr lang="en-US" sz="2400" dirty="0">
                <a:solidFill>
                  <a:schemeClr val="bg1"/>
                </a:solidFill>
              </a:rPr>
              <a:t> strike in 1967 drove lease prices to $3,000.00/acre.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0218" y="1807012"/>
            <a:ext cx="7408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It is the only production in the state of Arizona from which any facts can be drawn.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0218" y="2730084"/>
            <a:ext cx="7408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It is referenced in our geology report that the SSV </a:t>
            </a:r>
            <a:r>
              <a:rPr lang="en-US" sz="2400" dirty="0" err="1" smtClean="0">
                <a:solidFill>
                  <a:schemeClr val="bg1"/>
                </a:solidFill>
              </a:rPr>
              <a:t>appeares</a:t>
            </a:r>
            <a:r>
              <a:rPr lang="en-US" sz="2400" dirty="0" smtClean="0">
                <a:solidFill>
                  <a:schemeClr val="bg1"/>
                </a:solidFill>
              </a:rPr>
              <a:t> to be favorable for the generation, migration and entrapment of hydrocarbons.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00" y="3960605"/>
            <a:ext cx="74082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The SSV is the same type of </a:t>
            </a:r>
            <a:r>
              <a:rPr lang="en-US" sz="2400" dirty="0" err="1" smtClean="0">
                <a:solidFill>
                  <a:schemeClr val="bg1"/>
                </a:solidFill>
              </a:rPr>
              <a:t>graben</a:t>
            </a:r>
            <a:r>
              <a:rPr lang="en-US" sz="2400" dirty="0" smtClean="0">
                <a:solidFill>
                  <a:schemeClr val="bg1"/>
                </a:solidFill>
              </a:rPr>
              <a:t> in which a number of prolific fields produce in the SW United States-notably the Railroad Valley in Nevada where wells flow 2,000-4,000 BOPD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34162"/>
      </p:ext>
    </p:extLst>
  </p:cSld>
  <p:clrMapOvr>
    <a:masterClrMapping/>
  </p:clrMapOvr>
  <p:transition advClick="0" advTm="1945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22" presetClass="exit" presetSubtype="1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500"/>
                            </p:stCondLst>
                            <p:childTnLst>
                              <p:par>
                                <p:cTn id="36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500"/>
                            </p:stCondLst>
                            <p:childTnLst>
                              <p:par>
                                <p:cTn id="40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500"/>
                            </p:stCondLst>
                            <p:childTnLst>
                              <p:par>
                                <p:cTn id="44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2" grpId="0"/>
      <p:bldP spid="12" grpId="1"/>
      <p:bldP spid="11" grpId="0"/>
      <p:bldP spid="11" grpId="1"/>
      <p:bldP spid="14" grpId="0"/>
      <p:bldP spid="14" grpId="1"/>
      <p:bldP spid="7" grpId="0"/>
      <p:bldP spid="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2.2|2.2|2.6|1.1|1.2|1.6|1.4|1.2|2.2|0.7|1|2.4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|5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|5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|5.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18498</TotalTime>
  <Words>1759</Words>
  <Application>Microsoft Office PowerPoint</Application>
  <PresentationFormat>On-screen Show (4:3)</PresentationFormat>
  <Paragraphs>287</Paragraphs>
  <Slides>23</Slides>
  <Notes>0</Notes>
  <HiddenSlides>0</HiddenSlides>
  <MMClips>23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Book Antiqua</vt:lpstr>
      <vt:lpstr>Calibri</vt:lpstr>
      <vt:lpstr>Calibri Light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www.AZOilGas.com</vt:lpstr>
      <vt:lpstr>www.AZOilGas.com</vt:lpstr>
      <vt:lpstr>www.AZOilGas.com</vt:lpstr>
      <vt:lpstr>www.AZOilGas.com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</dc:creator>
  <cp:lastModifiedBy>Christopher</cp:lastModifiedBy>
  <cp:revision>265</cp:revision>
  <dcterms:created xsi:type="dcterms:W3CDTF">2014-10-02T15:21:07Z</dcterms:created>
  <dcterms:modified xsi:type="dcterms:W3CDTF">2014-10-18T16:52:01Z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